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s>

</file>

<file path=ppt/media/image1.png>
</file>

<file path=ppt/media/image1.ti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3.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iblegateway.com/passage/?search=Matthew+21%3A33-46&amp;version=KJV" TargetMode="Externa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numbers/0leoOOlezWp6BYKSiPJhdXy7Q" TargetMode="External"/><Relationship Id="rId4" Type="http://schemas.openxmlformats.org/officeDocument/2006/relationships/hyperlink" Target="https://bcourses.berkeley.edu/courses/1487684/assignments/8051996" TargetMode="External"/><Relationship Id="rId5" Type="http://schemas.openxmlformats.org/officeDocument/2006/relationships/hyperlink" Target="https://bcourses.berkeley.edu/courses/1487684" TargetMode="Externa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4/assignments/8051996" TargetMode="Externa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numbers/0leoOOlezWp6BYKSiPJhdXy7Q" TargetMode="Externa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4" TargetMode="Externa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bellamy-backward.pdf" TargetMode="External"/><Relationship Id="rId3" Type="http://schemas.openxmlformats.org/officeDocument/2006/relationships/image" Target="../media/image8.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11260">
              <a:defRPr sz="2668">
                <a:uFill>
                  <a:solidFill>
                    <a:srgbClr val="000000"/>
                  </a:solidFill>
                </a:uFill>
              </a:defRPr>
            </a:pPr>
            <a:r>
              <a:t>U.C. Berkeley: Economics 115: Spring 2020</a:t>
            </a:r>
            <a:r>
              <a:rPr sz="4692">
                <a:latin typeface="Calibri"/>
                <a:ea typeface="Calibri"/>
                <a:cs typeface="Calibri"/>
                <a:sym typeface="Calibri"/>
              </a:rPr>
              <a:t> </a:t>
            </a:r>
            <a:endParaRPr sz="4692"/>
          </a:p>
          <a:p>
            <a:pPr defTabSz="311260">
              <a:defRPr sz="4048">
                <a:uFill>
                  <a:solidFill>
                    <a:srgbClr val="000000"/>
                  </a:solidFill>
                </a:uFill>
                <a:latin typeface="Calibri"/>
                <a:ea typeface="Calibri"/>
                <a:cs typeface="Calibri"/>
                <a:sym typeface="Calibri"/>
              </a:defRPr>
            </a:pPr>
            <a:r>
              <a:t>20th Century Economic History: Lecture 3: North Atlantic Political Economy</a:t>
            </a:r>
          </a:p>
        </p:txBody>
      </p:sp>
      <p:sp>
        <p:nvSpPr>
          <p:cNvPr id="37"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402336">
              <a:spcBef>
                <a:spcPts val="1000"/>
              </a:spcBef>
              <a:buSzTx/>
              <a:buFont typeface="Arial"/>
              <a:buNone/>
              <a:defRPr b="1" sz="3100">
                <a:uFill>
                  <a:solidFill>
                    <a:srgbClr val="000000"/>
                  </a:solidFill>
                </a:uFill>
                <a:latin typeface="+mn-lt"/>
                <a:ea typeface="+mn-ea"/>
                <a:cs typeface="+mn-cs"/>
                <a:sym typeface="Helvetica"/>
              </a:defRPr>
            </a:pPr>
          </a:p>
          <a:p>
            <a:pPr marL="0" indent="0" algn="ctr" defTabSz="402336">
              <a:spcBef>
                <a:spcPts val="1000"/>
              </a:spcBef>
              <a:buSzTx/>
              <a:buFont typeface="Arial"/>
              <a:buNone/>
              <a:defRPr b="1" sz="3100">
                <a:uFill>
                  <a:solidFill>
                    <a:srgbClr val="000000"/>
                  </a:solidFill>
                </a:uFill>
                <a:latin typeface="+mn-lt"/>
                <a:ea typeface="+mn-ea"/>
                <a:cs typeface="+mn-cs"/>
                <a:sym typeface="Helvetica"/>
              </a:defRPr>
            </a:pPr>
            <a:r>
              <a:t>Brad DeLong</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Department of Economics and Blum Center, U.C. Berkeley; and WCEG</a:t>
            </a:r>
          </a:p>
          <a:p>
            <a:pPr marL="0" indent="0" algn="ctr" defTabSz="402336">
              <a:spcBef>
                <a:spcPts val="1000"/>
              </a:spcBef>
              <a:buSzTx/>
              <a:buFont typeface="Arial"/>
              <a:buNone/>
              <a:defRPr sz="2100"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last revised: 2020-01-29</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for delivery: M 2020-02-03 17:00 HMMB390</a:t>
            </a:r>
          </a:p>
          <a:p>
            <a:pPr marL="0" indent="0" algn="ctr" defTabSz="402336">
              <a:spcBef>
                <a:spcPts val="1000"/>
              </a:spcBef>
              <a:buSzTx/>
              <a:buFont typeface="Arial"/>
              <a:buNone/>
              <a:defRPr sz="1400">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402336">
              <a:spcBef>
                <a:spcPts val="0"/>
              </a:spcBef>
              <a:buSzTx/>
              <a:buFont typeface="Arial"/>
              <a:buNone/>
              <a:defRPr sz="1200">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https://github.com/braddelong/public-files/blob/master/econ-115-lecture-3.pptx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Tocqueville</a:t>
            </a:r>
          </a:p>
        </p:txBody>
      </p:sp>
      <p:sp>
        <p:nvSpPr>
          <p:cNvPr id="66"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56615">
              <a:spcBef>
                <a:spcPts val="900"/>
              </a:spcBef>
              <a:buSzTx/>
              <a:buFont typeface="Arial"/>
              <a:buNone/>
              <a:defRPr b="1" sz="2340">
                <a:uFill>
                  <a:solidFill>
                    <a:srgbClr val="000000"/>
                  </a:solidFill>
                </a:uFill>
                <a:latin typeface="+mn-lt"/>
                <a:ea typeface="+mn-ea"/>
                <a:cs typeface="+mn-cs"/>
                <a:sym typeface="Helvetica"/>
              </a:defRPr>
            </a:pPr>
            <a:r>
              <a:t>Toqueville on the rich as “elder brothers” in 1848:</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“In the country all the landed proprietors, whatever their origin, antecedents, education or means, had come together, and seemed to form but one class: all former political hatred and rivalry of caste or fortune had disappeared from view. There was no more jealousy or pride displayed between the peasant and the squire, the nobleman and the commoner; instead, I found mutual confidence, reciprocal friendliness, and regard. Property had become, with all those who owned it, a sort of badge of fraternity. The wealthy were the elder, the less endowed the younger brothers; but all considered themselves members of one family, having the same interest in defending the common inheritance. As the French Revolution had infinitely increased the number of land-owners, the whole population seemed to belong to that vast family. I had never seen anything like it, nor had anyone in France within the memory of man…”</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“The territorial aristocracy of past ages… [was] obliged… to come to the help of its servants and relieve their distress” no such reciprocal ties of obligation bound the aristocrats of manufactures to their workers: thus “the manufacturing aristocracy which we see rising before our eyes is one of the hardest that have appeared on the earth…”</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Acheson</a:t>
            </a:r>
          </a:p>
        </p:txBody>
      </p:sp>
      <p:sp>
        <p:nvSpPr>
          <p:cNvPr id="69"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n-lt"/>
                <a:ea typeface="+mn-ea"/>
                <a:cs typeface="+mn-cs"/>
                <a:sym typeface="Helvetica"/>
              </a:defRPr>
            </a:pPr>
            <a:r>
              <a:t>Dean Acheson, Secretary of State for Harry S Truman:</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On the Republican Party as the party of wealth, enterprise, and opportunity: </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“This business base of the Republican Party is stressed not in any spirit of criticism. The importance of business is an outstanding fact of American life. The achievements of business have been phenomenal. It is altogether appropriate that one of the major parties should represent its interests and its point of view…” </a:t>
            </a:r>
          </a:p>
          <a:p>
            <a:pPr lvl="2" marL="1002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subsequent transformation of the Republican Party from those who were going to become millionaires, or become even greater millionaires; to those who fear that they would lose it all…</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The Watershed: 1870 as an Inflection Point</a:t>
            </a:r>
          </a:p>
        </p:txBody>
      </p:sp>
      <p:sp>
        <p:nvSpPr>
          <p:cNvPr id="72"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As of 1870, had the Industrial Revolution raised the standard of living or lightened the toil of the working class in England, the country at its center?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It’s not clear</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Why? Malthusian forces—population explosion &amp; thus smaller farm sizes. Growth, the growth had been slow 0.8%/year?</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Globalization</a:t>
            </a:r>
          </a:p>
        </p:txBody>
      </p:sp>
      <p:sp>
        <p:nvSpPr>
          <p:cNvPr id="75"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Who called the era of globalization and growth from 1870 to 1914 an “economic El Dorado”?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Karl Marx</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Stuart Mill</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Robert Malthus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Maynard Keynes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What would the others have said</a:t>
            </a:r>
            <a:r>
              <a: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1. My Grand Narrative"/>
          <p:cNvSpPr txBox="1"/>
          <p:nvPr>
            <p:ph type="title" idx="4294967295"/>
          </p:nvPr>
        </p:nvSpPr>
        <p:spPr>
          <a:xfrm>
            <a:off x="277663" y="-2"/>
            <a:ext cx="8572501" cy="1267126"/>
          </a:xfrm>
          <a:prstGeom prst="rect">
            <a:avLst/>
          </a:prstGeom>
        </p:spPr>
        <p:txBody>
          <a:bodyPr lIns="45718" tIns="45718" rIns="45718" bIns="45718"/>
          <a:lstStyle>
            <a:lvl1pPr defTabSz="265175">
              <a:defRPr sz="3480">
                <a:solidFill>
                  <a:srgbClr val="000080"/>
                </a:solidFill>
                <a:uFill>
                  <a:solidFill>
                    <a:srgbClr val="000000"/>
                  </a:solidFill>
                </a:uFill>
              </a:defRPr>
            </a:lvl1pPr>
          </a:lstStyle>
          <a:p>
            <a:pPr/>
            <a:r>
              <a:t>Why Is Professor DeLong Most Annoyed at Henry David Thoreau Here?</a:t>
            </a:r>
          </a:p>
        </p:txBody>
      </p:sp>
      <p:sp>
        <p:nvSpPr>
          <p:cNvPr id="78"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93192">
              <a:spcBef>
                <a:spcPts val="1000"/>
              </a:spcBef>
              <a:buSzTx/>
              <a:buFont typeface="Arial"/>
              <a:buNone/>
              <a:defRPr b="1" sz="2064">
                <a:uFill>
                  <a:solidFill>
                    <a:srgbClr val="000000"/>
                  </a:solidFill>
                </a:uFill>
                <a:latin typeface="+mn-lt"/>
                <a:ea typeface="+mn-ea"/>
                <a:cs typeface="+mn-cs"/>
                <a:sym typeface="Helvetica"/>
              </a:defRPr>
            </a:pPr>
            <a:r>
              <a:t>Thoreau's original “get off my lawn!”: </a:t>
            </a:r>
            <a:r>
              <a:rPr b="0">
                <a:latin typeface="Times New Roman"/>
                <a:ea typeface="Times New Roman"/>
                <a:cs typeface="Times New Roman"/>
                <a:sym typeface="Times New Roman"/>
              </a:rPr>
              <a:t>“We are in great haste to construct a magnetic telegraph from Maine to Texas, but Maine and Texas, it may be, have nothing important to communicate. Either is in such a predicament as the man who was earnest to be introduced to a distinguished deaf woman, but when he was presented, and one end of her ear trumpet was put into his hand, had nothing to say. As if the main object were to talk fast and not to talk sensibly... Perchance the first news that will leak through into the broad, flapping American ear will be that the Princess Adelaide has the whooping cough…”</a:t>
            </a:r>
            <a:endParaRPr>
              <a:latin typeface="Times New Roman"/>
              <a:ea typeface="Times New Roman"/>
              <a:cs typeface="Times New Roman"/>
              <a:sym typeface="Times New Roman"/>
            </a:endParaRPr>
          </a:p>
          <a:p>
            <a:pPr marL="206942"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p>
          <a:p>
            <a:pPr marL="344905" indent="-344905" defTabSz="393192">
              <a:spcBef>
                <a:spcPts val="1000"/>
              </a:spcBef>
              <a:buSzPct val="100000"/>
              <a:buAutoNum type="alphaUcPeriod" startAt="1"/>
              <a:defRPr sz="2064">
                <a:uFill>
                  <a:solidFill>
                    <a:srgbClr val="000000"/>
                  </a:solidFill>
                </a:uFill>
                <a:latin typeface="Times New Roman"/>
                <a:ea typeface="Times New Roman"/>
                <a:cs typeface="Times New Roman"/>
                <a:sym typeface="Times New Roman"/>
              </a:defRPr>
            </a:pPr>
            <a:r>
              <a:t>The first sentence: “We… communicate.”</a:t>
            </a:r>
          </a:p>
          <a:p>
            <a:pPr marL="344905" indent="-344905" defTabSz="393192">
              <a:spcBef>
                <a:spcPts val="1000"/>
              </a:spcBef>
              <a:buSzPct val="100000"/>
              <a:buAutoNum type="alphaUcPeriod" startAt="1"/>
              <a:defRPr sz="2064">
                <a:uFill>
                  <a:solidFill>
                    <a:srgbClr val="000000"/>
                  </a:solidFill>
                </a:uFill>
                <a:latin typeface="Times New Roman"/>
                <a:ea typeface="Times New Roman"/>
                <a:cs typeface="Times New Roman"/>
                <a:sym typeface="Times New Roman"/>
              </a:defRPr>
            </a:pPr>
            <a:r>
              <a:t>The second sentence: “Either… say.”</a:t>
            </a:r>
          </a:p>
          <a:p>
            <a:pPr marL="344905" indent="-344905" defTabSz="393192">
              <a:spcBef>
                <a:spcPts val="1000"/>
              </a:spcBef>
              <a:buSzPct val="100000"/>
              <a:buAutoNum type="alphaUcPeriod" startAt="1"/>
              <a:defRPr sz="2064">
                <a:uFill>
                  <a:solidFill>
                    <a:srgbClr val="000000"/>
                  </a:solidFill>
                </a:uFill>
                <a:latin typeface="Times New Roman"/>
                <a:ea typeface="Times New Roman"/>
                <a:cs typeface="Times New Roman"/>
                <a:sym typeface="Times New Roman"/>
              </a:defRPr>
            </a:pPr>
            <a:r>
              <a:t>The third sentence: “As… sensibly.”</a:t>
            </a:r>
          </a:p>
          <a:p>
            <a:pPr marL="344905" indent="-344905" defTabSz="393192">
              <a:spcBef>
                <a:spcPts val="1000"/>
              </a:spcBef>
              <a:buSzPct val="100000"/>
              <a:buAutoNum type="alphaUcPeriod" startAt="1"/>
              <a:defRPr sz="2064">
                <a:uFill>
                  <a:solidFill>
                    <a:srgbClr val="000000"/>
                  </a:solidFill>
                </a:uFill>
                <a:latin typeface="Times New Roman"/>
                <a:ea typeface="Times New Roman"/>
                <a:cs typeface="Times New Roman"/>
                <a:sym typeface="Times New Roman"/>
              </a:defRPr>
            </a:pPr>
            <a:r>
              <a:t>Fourth sentence: “Perchance… cough.”</a:t>
            </a:r>
          </a:p>
          <a:p>
            <a:pPr marL="344905" indent="-344905" defTabSz="393192">
              <a:spcBef>
                <a:spcPts val="1000"/>
              </a:spcBef>
              <a:buSzPct val="100000"/>
              <a:buAutoNum type="alphaUcPeriod" startAt="1"/>
              <a:defRPr sz="2064">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Migration</a:t>
            </a:r>
          </a:p>
        </p:txBody>
      </p:sp>
      <p:sp>
        <p:nvSpPr>
          <p:cNvPr id="81"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How many people of the roughly 1.5 billion then-population of the world left their continents of origin between 1870-1913?</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50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400 million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Before 1870, Ideas Growth Not Fast Enough</a:t>
            </a:r>
          </a:p>
        </p:txBody>
      </p:sp>
      <p:sp>
        <p:nvSpPr>
          <p:cNvPr id="84"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29184">
              <a:spcBef>
                <a:spcPts val="800"/>
              </a:spcBef>
              <a:buSzTx/>
              <a:buFont typeface="Arial"/>
              <a:buNone/>
              <a:defRPr b="1" sz="1728">
                <a:uFill>
                  <a:solidFill>
                    <a:srgbClr val="000000"/>
                  </a:solidFill>
                </a:uFill>
                <a:latin typeface="+mn-lt"/>
                <a:ea typeface="+mn-ea"/>
                <a:cs typeface="+mn-cs"/>
                <a:sym typeface="Helvetica"/>
              </a:defRPr>
            </a:pPr>
            <a:r>
              <a:t>And population growth accelerates as the world is not rich enough to undergo the demographic transition</a:t>
            </a:r>
            <a:endParaRPr>
              <a:latin typeface="Times New Roman"/>
              <a:ea typeface="Times New Roman"/>
              <a:cs typeface="Times New Roman"/>
              <a:sym typeface="Times New Roman"/>
            </a:endParaRP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Value of useful and deployed ideas about technology and organization</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-8000: 1</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 3.5</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1500: 4.75</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1800: 9</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1870: 16</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2020: 421</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Growth Rates:</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-8000 to 1500: 0.02%/year</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1500 to 1800: 0.2%/year</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1800 to 1870: 0.8%/year</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1870 to 2020: 2.3%/year</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What caused these accelerations? What caused this last acceleration?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1. My Grand Narrative"/>
          <p:cNvSpPr txBox="1"/>
          <p:nvPr>
            <p:ph type="title" idx="4294967295"/>
          </p:nvPr>
        </p:nvSpPr>
        <p:spPr>
          <a:xfrm>
            <a:off x="277663" y="-2"/>
            <a:ext cx="8572501" cy="1267126"/>
          </a:xfrm>
          <a:prstGeom prst="rect">
            <a:avLst/>
          </a:prstGeom>
        </p:spPr>
        <p:txBody>
          <a:bodyPr lIns="45718" tIns="45718" rIns="45718" bIns="45718"/>
          <a:lstStyle>
            <a:lvl1pPr defTabSz="320039">
              <a:defRPr sz="4200">
                <a:solidFill>
                  <a:srgbClr val="000080"/>
                </a:solidFill>
                <a:uFill>
                  <a:solidFill>
                    <a:srgbClr val="000000"/>
                  </a:solidFill>
                </a:uFill>
              </a:defRPr>
            </a:lvl1pPr>
          </a:lstStyle>
          <a:p>
            <a:pPr/>
            <a:r>
              <a:t>Principle Cause of the Watershed</a:t>
            </a:r>
          </a:p>
        </p:txBody>
      </p:sp>
      <p:sp>
        <p:nvSpPr>
          <p:cNvPr id="87"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1100"/>
              </a:spcBef>
              <a:buSzTx/>
              <a:buFont typeface="Arial"/>
              <a:buNone/>
              <a:defRPr b="1" sz="2256">
                <a:uFill>
                  <a:solidFill>
                    <a:srgbClr val="000000"/>
                  </a:solidFill>
                </a:uFill>
                <a:latin typeface="+mn-lt"/>
                <a:ea typeface="+mn-ea"/>
                <a:cs typeface="+mn-cs"/>
                <a:sym typeface="Helvetica"/>
              </a:defRPr>
            </a:pPr>
            <a:r>
              <a:t>The principal cause of the speed-up in the underlying factors driving economic growth was primarily:</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Globalization of goods through trade using railroads and iron-hulled steamships</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Globalization of people through migration using railroads and iron-hulled steamships</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Globalization of communications using the telegraph</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The modern corporation and its industrial research labs that made routine the process of developing and then implementing new productive ideas.</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It’s not clear</a:t>
            </a:r>
          </a:p>
          <a:p>
            <a:pPr marL="0" indent="0" defTabSz="429768">
              <a:spcBef>
                <a:spcPts val="1100"/>
              </a:spcBef>
              <a:buSzTx/>
              <a:buNone/>
              <a:defRPr sz="2256">
                <a:uFill>
                  <a:solidFill>
                    <a:srgbClr val="000000"/>
                  </a:solidFill>
                </a:uFill>
                <a:latin typeface="Times New Roman"/>
                <a:ea typeface="Times New Roman"/>
                <a:cs typeface="Times New Roman"/>
                <a:sym typeface="Times New Roman"/>
              </a:defRPr>
            </a:pPr>
          </a:p>
          <a:p>
            <a:pPr marL="226193" indent="-226193" defTabSz="429768">
              <a:spcBef>
                <a:spcPts val="1100"/>
              </a:spcBef>
              <a:buSzPct val="100000"/>
              <a:defRPr sz="2256">
                <a:uFill>
                  <a:solidFill>
                    <a:srgbClr val="000000"/>
                  </a:solidFill>
                </a:uFill>
                <a:latin typeface="Times New Roman"/>
                <a:ea typeface="Times New Roman"/>
                <a:cs typeface="Times New Roman"/>
                <a:sym typeface="Times New Roman"/>
              </a:defRPr>
            </a:pPr>
            <a:r>
              <a:t>Why?</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Last Acceleration</a:t>
            </a:r>
          </a:p>
        </p:txBody>
      </p:sp>
      <p:sp>
        <p:nvSpPr>
          <p:cNvPr id="90" name="This course covers the history of the long twentieth century, beginning in 1870 and ending in 2016:…"/>
          <p:cNvSpPr txBox="1"/>
          <p:nvPr>
            <p:ph type="body" idx="4294967295"/>
          </p:nvPr>
        </p:nvSpPr>
        <p:spPr>
          <a:xfrm>
            <a:off x="277663" y="1267121"/>
            <a:ext cx="4731423" cy="5397503"/>
          </a:xfrm>
          <a:prstGeom prst="rect">
            <a:avLst/>
          </a:prstGeom>
        </p:spPr>
        <p:txBody>
          <a:bodyPr lIns="45718" tIns="45718" rIns="45718" bIns="45718" anchor="t"/>
          <a:lstStyle/>
          <a:p>
            <a:pPr marL="0" indent="0" defTabSz="233172">
              <a:spcBef>
                <a:spcPts val="600"/>
              </a:spcBef>
              <a:buSzTx/>
              <a:buFont typeface="Arial"/>
              <a:buNone/>
              <a:defRPr b="1" sz="1224">
                <a:uFill>
                  <a:solidFill>
                    <a:srgbClr val="000000"/>
                  </a:solidFill>
                </a:uFill>
                <a:latin typeface="+mn-lt"/>
                <a:ea typeface="+mn-ea"/>
                <a:cs typeface="+mn-cs"/>
                <a:sym typeface="Helvetica"/>
              </a:defRPr>
            </a:pPr>
            <a:r>
              <a:t>The industrial research lab to routinize invention, and the modern corporation to routinize diffusion and deployment</a:t>
            </a:r>
            <a:endParaRPr>
              <a:latin typeface="Times New Roman"/>
              <a:ea typeface="Times New Roman"/>
              <a:cs typeface="Times New Roman"/>
              <a:sym typeface="Times New Roman"/>
            </a:endParaRP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Plus general purpose technologies—machine tools, non-human power sources</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Arthur Lewis:</a:t>
            </a:r>
          </a:p>
          <a:p>
            <a:pPr lvl="1" marL="355893"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“New commodities: telephones, gramophones, typewriters, cameras, automobiles, and so on, a seemingly endless process whose latest twentieth-century additions include aeroplanes, radios, refrigerators, washing machines, television sets, and pleasure boats. Thus a rich man in 1870 did not possess anything that a rich man of 1770 had not possessed; he might have more or larger houses, more clothes, more pictures, more horses and carriages, or more furniture than say a school teacher possessed, but as likely as not his riches were displayed in the number of servants whom he employed rather than in his personal use of commodities…”</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Not so much the particular technologies, as the grasping of the fact that there was a broad and deep range of new technologies to be discovered.</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As much as it was new technologies, it was large-scale corporate organizations that could and did plan the division of labor to make use of and then market technologies. </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And as much, it was that the global market meant that there was now a great deal of money to be made from the routinization of the exploration, development, and deployment of technological possibilities</a:t>
            </a:r>
          </a:p>
        </p:txBody>
      </p:sp>
      <p:pic>
        <p:nvPicPr>
          <p:cNvPr id="91" name="Image" descr="Image"/>
          <p:cNvPicPr>
            <a:picLocks noChangeAspect="1"/>
          </p:cNvPicPr>
          <p:nvPr/>
        </p:nvPicPr>
        <p:blipFill>
          <a:blip r:embed="rId2">
            <a:extLst/>
          </a:blip>
          <a:stretch>
            <a:fillRect/>
          </a:stretch>
        </p:blipFill>
        <p:spPr>
          <a:xfrm>
            <a:off x="5009086" y="1267123"/>
            <a:ext cx="3841079" cy="5397501"/>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Who Is This Man?</a:t>
            </a:r>
          </a:p>
        </p:txBody>
      </p:sp>
      <p:sp>
        <p:nvSpPr>
          <p:cNvPr id="94" name="This course covers the history of the long twentieth century, beginning in 1870 and ending in 2016:…"/>
          <p:cNvSpPr txBox="1"/>
          <p:nvPr>
            <p:ph type="body" idx="4294967295"/>
          </p:nvPr>
        </p:nvSpPr>
        <p:spPr>
          <a:xfrm>
            <a:off x="277663" y="1267121"/>
            <a:ext cx="5385254"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And is he in any real danger?</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Andrew Carnegie,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Nicola Tesla,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Herbert Hoover, and yes</a:t>
            </a:r>
          </a:p>
        </p:txBody>
      </p:sp>
      <p:pic>
        <p:nvPicPr>
          <p:cNvPr id="95" name="Image" descr="Image"/>
          <p:cNvPicPr>
            <a:picLocks noChangeAspect="1"/>
          </p:cNvPicPr>
          <p:nvPr/>
        </p:nvPicPr>
        <p:blipFill>
          <a:blip r:embed="rId2">
            <a:extLst/>
          </a:blip>
          <a:stretch>
            <a:fillRect/>
          </a:stretch>
        </p:blipFill>
        <p:spPr>
          <a:xfrm>
            <a:off x="5662916" y="1267123"/>
            <a:ext cx="3187249" cy="539750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40"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The long 20th century will in all likelihood be seen in the future as </a:t>
            </a:r>
            <a:r>
              <a:rPr i="1"/>
              <a:t>the</a:t>
            </a:r>
            <a:r>
              <a:t> watershed in human experience:</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Nine aspects: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History was economic…</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Explosion of wealth…</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Cornucopia of technology…</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Demographic transition…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Feminist revolution…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Empowered tyrannies…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Wealth gulfs…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Inclusion and hierarchy attenuation…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Mismanagement and insecurity…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I think—a century again…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Nicola Tesla II</a:t>
            </a:r>
          </a:p>
        </p:txBody>
      </p:sp>
      <p:sp>
        <p:nvSpPr>
          <p:cNvPr id="98" name="This course covers the history of the long twentieth century, beginning in 1870 and ending in 2016:…"/>
          <p:cNvSpPr txBox="1"/>
          <p:nvPr>
            <p:ph type="body" idx="4294967295"/>
          </p:nvPr>
        </p:nvSpPr>
        <p:spPr>
          <a:xfrm>
            <a:off x="277663" y="1267121"/>
            <a:ext cx="5385254" cy="5397503"/>
          </a:xfrm>
          <a:prstGeom prst="rect">
            <a:avLst/>
          </a:prstGeom>
        </p:spPr>
        <p:txBody>
          <a:bodyPr lIns="45718" tIns="45718" rIns="45718" bIns="45718" anchor="t"/>
          <a:lstStyle/>
          <a:p>
            <a:pPr marL="0" indent="0" defTabSz="288036">
              <a:spcBef>
                <a:spcPts val="700"/>
              </a:spcBef>
              <a:buSzTx/>
              <a:buFont typeface="Arial"/>
              <a:buNone/>
              <a:defRPr b="1" sz="1512">
                <a:uFill>
                  <a:solidFill>
                    <a:srgbClr val="000000"/>
                  </a:solidFill>
                </a:uFill>
                <a:latin typeface="+mn-lt"/>
                <a:ea typeface="+mn-ea"/>
                <a:cs typeface="+mn-cs"/>
                <a:sym typeface="Helvetica"/>
              </a:defRPr>
            </a:pPr>
            <a:r>
              <a:t>Went off to Graz, Austria, to go to college. Dropped out after two years.</a:t>
            </a:r>
            <a:endParaRPr>
              <a:latin typeface="Times New Roman"/>
              <a:ea typeface="Times New Roman"/>
              <a:cs typeface="Times New Roman"/>
              <a:sym typeface="Times New Roman"/>
            </a:endParaRP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Broke off relations with his family and friends</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Worked as an engineer for two years</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Suffered a “nervous breakdown”.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His father persuaded him to return to college at Prague’s Karl-Ferdinand University.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Perhaps he did.</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But if so only for one summer.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And then his father died.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1881 finds Nikola Tesla working in Budapest for a startup, the National Telephone Company of Hungary, as chief electrician and chief engineer. But he does not stay.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1882 sees him in Paris working as an improver and adapter of American technology.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On June 6, 1884 Tesla arrived in New York with nothing in his pockets save a letter of recommendation from engineer Charles Batchelor to Thomas Edison: “I know of two great men,” Batchelor had written. “You are one of them. This young man is the other.” And so Edison hired Tesla. </a:t>
            </a:r>
          </a:p>
        </p:txBody>
      </p:sp>
      <p:pic>
        <p:nvPicPr>
          <p:cNvPr id="99" name="Image" descr="Image"/>
          <p:cNvPicPr>
            <a:picLocks noChangeAspect="1"/>
          </p:cNvPicPr>
          <p:nvPr/>
        </p:nvPicPr>
        <p:blipFill>
          <a:blip r:embed="rId2">
            <a:extLst/>
          </a:blip>
          <a:stretch>
            <a:fillRect/>
          </a:stretch>
        </p:blipFill>
        <p:spPr>
          <a:xfrm>
            <a:off x="5662916" y="1267123"/>
            <a:ext cx="3187249" cy="5397501"/>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Nicola Tesla III</a:t>
            </a:r>
          </a:p>
        </p:txBody>
      </p:sp>
      <p:sp>
        <p:nvSpPr>
          <p:cNvPr id="102" name="This course covers the history of the long twentieth century, beginning in 1870 and ending in 2016:…"/>
          <p:cNvSpPr txBox="1"/>
          <p:nvPr>
            <p:ph type="body" idx="4294967295"/>
          </p:nvPr>
        </p:nvSpPr>
        <p:spPr>
          <a:xfrm>
            <a:off x="277663" y="1267121"/>
            <a:ext cx="5016501" cy="5397503"/>
          </a:xfrm>
          <a:prstGeom prst="rect">
            <a:avLst/>
          </a:prstGeom>
        </p:spPr>
        <p:txBody>
          <a:bodyPr lIns="45718" tIns="45718" rIns="45718" bIns="45718" anchor="t"/>
          <a:lstStyle/>
          <a:p>
            <a:pPr marL="0" indent="0" defTabSz="242315">
              <a:spcBef>
                <a:spcPts val="600"/>
              </a:spcBef>
              <a:buSzTx/>
              <a:buFont typeface="Arial"/>
              <a:buNone/>
              <a:defRPr b="1" sz="1271">
                <a:uFill>
                  <a:solidFill>
                    <a:srgbClr val="000000"/>
                  </a:solidFill>
                </a:uFill>
                <a:latin typeface="+mn-lt"/>
                <a:ea typeface="+mn-ea"/>
                <a:cs typeface="+mn-cs"/>
                <a:sym typeface="Helvetica"/>
              </a:defRPr>
            </a:pPr>
            <a:r>
              <a:t>Tesla had an “eccentric personality,” as people put it. He wrote: </a:t>
            </a:r>
          </a:p>
          <a:p>
            <a:pPr marL="127534"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a:t>
            </a:r>
            <a:r>
              <a:t>I had a violent aversion against the earrings of women... bracelets pleased me more or less according to design. The sight of a pearl would almost give me a fit but I was fascinated with the glitter of crystals... I would get a fever by looking at a peach... I counted the steps in my walks and calculated the cubical contents of soup plates, coffee cups and pieces of food—otherwise my meal was unenjoyable. All repeated acts or operations I performed had to be divisible by three and if I missed I felt impelled to do it all over again, even if it took hours…"</a:t>
            </a:r>
          </a:p>
          <a:p>
            <a:pPr marL="127534"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To medicalize: autism/OCD. But is “medicalization” really something we want to do?</a:t>
            </a:r>
          </a:p>
          <a:p>
            <a:pPr marL="127534"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This, coupled with bizarre and utopian claims about the future course of science and technology, made it difficult for him to find and maintain financial backers and colleagues. </a:t>
            </a:r>
          </a:p>
          <a:p>
            <a:pPr marL="127534"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He was, as much as Mary Wollstonecraft Shelley’s fictional Dr. Viktor von Frankenstein, the very model of the lone mad scientist. </a:t>
            </a:r>
          </a:p>
          <a:p>
            <a:pPr marL="127534"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Yet George Westinghouse found a place for him:</a:t>
            </a:r>
          </a:p>
          <a:p>
            <a:pPr lvl="1" marL="369850"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Our entire electrical power grid and everything that draws off of it</a:t>
            </a:r>
          </a:p>
          <a:p>
            <a:pPr lvl="1" marL="369850"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Our electric appliances and engines today</a:t>
            </a:r>
          </a:p>
          <a:p>
            <a:pPr lvl="1" marL="369850"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Alternating-current generators, polyphase systems, and long-distance transmission through high-voltage power lines,</a:t>
            </a:r>
          </a:p>
          <a:p>
            <a:pPr lvl="1" marL="369850"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The world from space at night, illuminated by the electric power grid, is Tesla’s world. </a:t>
            </a:r>
          </a:p>
        </p:txBody>
      </p:sp>
      <p:pic>
        <p:nvPicPr>
          <p:cNvPr id="103" name="Image" descr="Image"/>
          <p:cNvPicPr>
            <a:picLocks noChangeAspect="1"/>
          </p:cNvPicPr>
          <p:nvPr/>
        </p:nvPicPr>
        <p:blipFill>
          <a:blip r:embed="rId2">
            <a:extLst/>
          </a:blip>
          <a:stretch>
            <a:fillRect/>
          </a:stretch>
        </p:blipFill>
        <p:spPr>
          <a:xfrm>
            <a:off x="5294164" y="1267123"/>
            <a:ext cx="3556001" cy="3683001"/>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Nicola Tesla IV</a:t>
            </a:r>
          </a:p>
        </p:txBody>
      </p:sp>
      <p:sp>
        <p:nvSpPr>
          <p:cNvPr id="106" name="This course covers the history of the long twentieth century, beginning in 1870 and ending in 2016:…"/>
          <p:cNvSpPr txBox="1"/>
          <p:nvPr>
            <p:ph type="body" idx="4294967295"/>
          </p:nvPr>
        </p:nvSpPr>
        <p:spPr>
          <a:xfrm>
            <a:off x="277663" y="1267121"/>
            <a:ext cx="5016501" cy="5397503"/>
          </a:xfrm>
          <a:prstGeom prst="rect">
            <a:avLst/>
          </a:prstGeom>
        </p:spPr>
        <p:txBody>
          <a:bodyPr lIns="45718" tIns="45718" rIns="45718" bIns="45718" anchor="t"/>
          <a:lstStyle/>
          <a:p>
            <a:pPr marL="0" indent="0" defTabSz="265175">
              <a:spcBef>
                <a:spcPts val="600"/>
              </a:spcBef>
              <a:buSzTx/>
              <a:buFont typeface="Arial"/>
              <a:buNone/>
              <a:defRPr b="1" sz="1392">
                <a:uFill>
                  <a:solidFill>
                    <a:srgbClr val="000000"/>
                  </a:solidFill>
                </a:uFill>
                <a:latin typeface="+mn-lt"/>
                <a:ea typeface="+mn-ea"/>
                <a:cs typeface="+mn-cs"/>
                <a:sym typeface="Helvetica"/>
              </a:defRPr>
            </a:pPr>
            <a:r>
              <a:t>How could Tesla make a difference?</a:t>
            </a:r>
          </a:p>
          <a:p>
            <a:pPr marL="139565" indent="-139565" defTabSz="265175">
              <a:spcBef>
                <a:spcPts val="600"/>
              </a:spcBef>
              <a:buSzPct val="100000"/>
              <a:defRPr sz="1392">
                <a:uFill>
                  <a:solidFill>
                    <a:srgbClr val="000000"/>
                  </a:solidFill>
                </a:uFill>
                <a:latin typeface="Times New Roman"/>
                <a:ea typeface="Times New Roman"/>
                <a:cs typeface="Times New Roman"/>
                <a:sym typeface="Times New Roman"/>
              </a:defRPr>
            </a:pPr>
            <a:r>
              <a:t>He made a difference because he could work for corporations</a:t>
            </a:r>
          </a:p>
          <a:p>
            <a:pPr marL="139565" indent="-139565" defTabSz="265175">
              <a:spcBef>
                <a:spcPts val="600"/>
              </a:spcBef>
              <a:buSzPct val="100000"/>
              <a:defRPr sz="1392">
                <a:uFill>
                  <a:solidFill>
                    <a:srgbClr val="000000"/>
                  </a:solidFill>
                </a:uFill>
                <a:latin typeface="Times New Roman"/>
                <a:ea typeface="Times New Roman"/>
                <a:cs typeface="Times New Roman"/>
                <a:sym typeface="Times New Roman"/>
              </a:defRPr>
            </a:pPr>
            <a:r>
              <a:t>And his ideas could be developed and applied by corporations. </a:t>
            </a:r>
          </a:p>
          <a:p>
            <a:pPr marL="139565" indent="-139565" defTabSz="265175">
              <a:spcBef>
                <a:spcPts val="600"/>
              </a:spcBef>
              <a:buSzPct val="100000"/>
              <a:defRPr sz="1392">
                <a:uFill>
                  <a:solidFill>
                    <a:srgbClr val="000000"/>
                  </a:solidFill>
                </a:uFill>
                <a:latin typeface="Times New Roman"/>
                <a:ea typeface="Times New Roman"/>
                <a:cs typeface="Times New Roman"/>
                <a:sym typeface="Times New Roman"/>
              </a:defRPr>
            </a:pPr>
            <a:r>
              <a:t>In America Tesla went to work for Edison Machine Works. He would later claim that Edison promised him $50,000—the entire net worth at the time of the Edison Machine Works, the same multiple of average wages back then that $7 million would be today, and the same share of GDP back then that $40 million would be today—to improve and redesign Edison’s direct current generators, but that in 1885 Edison refused to pay. </a:t>
            </a:r>
          </a:p>
          <a:p>
            <a:pPr marL="139565" indent="-139565" defTabSz="265175">
              <a:spcBef>
                <a:spcPts val="600"/>
              </a:spcBef>
              <a:buSzPct val="100000"/>
              <a:defRPr sz="1392">
                <a:uFill>
                  <a:solidFill>
                    <a:srgbClr val="000000"/>
                  </a:solidFill>
                </a:uFill>
                <a:latin typeface="Times New Roman"/>
                <a:ea typeface="Times New Roman"/>
                <a:cs typeface="Times New Roman"/>
                <a:sym typeface="Times New Roman"/>
              </a:defRPr>
            </a:pPr>
            <a:r>
              <a:t>Tesla quit</a:t>
            </a:r>
          </a:p>
          <a:p>
            <a:pPr marL="139565" indent="-139565" defTabSz="265175">
              <a:spcBef>
                <a:spcPts val="600"/>
              </a:spcBef>
              <a:buSzPct val="100000"/>
              <a:defRPr sz="1392">
                <a:uFill>
                  <a:solidFill>
                    <a:srgbClr val="000000"/>
                  </a:solidFill>
                </a:uFill>
                <a:latin typeface="Times New Roman"/>
                <a:ea typeface="Times New Roman"/>
                <a:cs typeface="Times New Roman"/>
                <a:sym typeface="Times New Roman"/>
              </a:defRPr>
            </a:pPr>
            <a:r>
              <a:t>Tesla found himself digging ditches for a living for a couple of years</a:t>
            </a:r>
          </a:p>
          <a:p>
            <a:pPr marL="139565" indent="-139565" defTabSz="265175">
              <a:spcBef>
                <a:spcPts val="600"/>
              </a:spcBef>
              <a:buSzPct val="100000"/>
              <a:defRPr sz="1392">
                <a:uFill>
                  <a:solidFill>
                    <a:srgbClr val="000000"/>
                  </a:solidFill>
                </a:uFill>
                <a:latin typeface="Times New Roman"/>
                <a:ea typeface="Times New Roman"/>
                <a:cs typeface="Times New Roman"/>
                <a:sym typeface="Times New Roman"/>
              </a:defRPr>
            </a:pPr>
            <a:r>
              <a:t>Tesla on Edison’s death: Edison “had no hobby, cared for no sort of amusement of any kind and lived in utter disregard of the most elementary rules of hygiene .... His method was inefficient in the extreme, for an immense ground had to be covered to get anything at all unless blind chance intervened and, at first, I was almost a sorry witness of his doings, knowing that just a little theory and calculation would have saved him 90 percent of the labor. But he had a veritable contempt for book learning and mathematical knowledge, trusting himself entirely to his inventor's instinct and practical American sense...” </a:t>
            </a:r>
          </a:p>
        </p:txBody>
      </p:sp>
      <p:pic>
        <p:nvPicPr>
          <p:cNvPr id="107" name="Image" descr="Image"/>
          <p:cNvPicPr>
            <a:picLocks noChangeAspect="1"/>
          </p:cNvPicPr>
          <p:nvPr/>
        </p:nvPicPr>
        <p:blipFill>
          <a:blip r:embed="rId2">
            <a:extLst/>
          </a:blip>
          <a:stretch>
            <a:fillRect/>
          </a:stretch>
        </p:blipFill>
        <p:spPr>
          <a:xfrm>
            <a:off x="5294164" y="1267123"/>
            <a:ext cx="3556001" cy="3683001"/>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Nicola Tesla IVa</a:t>
            </a:r>
          </a:p>
        </p:txBody>
      </p:sp>
      <p:sp>
        <p:nvSpPr>
          <p:cNvPr id="110" name="This course covers the history of the long twentieth century, beginning in 1870 and ending in 2016:…"/>
          <p:cNvSpPr txBox="1"/>
          <p:nvPr>
            <p:ph type="body" idx="4294967295"/>
          </p:nvPr>
        </p:nvSpPr>
        <p:spPr>
          <a:xfrm>
            <a:off x="277663" y="1267121"/>
            <a:ext cx="5016501" cy="5397503"/>
          </a:xfrm>
          <a:prstGeom prst="rect">
            <a:avLst/>
          </a:prstGeom>
        </p:spPr>
        <p:txBody>
          <a:bodyPr lIns="45718" tIns="45718" rIns="45718" bIns="45718" anchor="t"/>
          <a:lstStyle/>
          <a:p>
            <a:pPr marL="0" indent="0" defTabSz="278892">
              <a:spcBef>
                <a:spcPts val="700"/>
              </a:spcBef>
              <a:buSzTx/>
              <a:buFont typeface="Arial"/>
              <a:buNone/>
              <a:defRPr b="1" sz="1464">
                <a:uFill>
                  <a:solidFill>
                    <a:srgbClr val="000000"/>
                  </a:solidFill>
                </a:uFill>
                <a:latin typeface="+mn-lt"/>
                <a:ea typeface="+mn-ea"/>
                <a:cs typeface="+mn-cs"/>
                <a:sym typeface="Helvetica"/>
              </a:defRPr>
            </a:pPr>
            <a:r>
              <a:t>How could Tesla make a difference?</a:t>
            </a:r>
          </a:p>
          <a:p>
            <a:pPr marL="146784" indent="-146784" defTabSz="278892">
              <a:spcBef>
                <a:spcPts val="700"/>
              </a:spcBef>
              <a:buSzPct val="100000"/>
              <a:defRPr sz="1464">
                <a:uFill>
                  <a:solidFill>
                    <a:srgbClr val="000000"/>
                  </a:solidFill>
                </a:uFill>
                <a:latin typeface="Times New Roman"/>
                <a:ea typeface="Times New Roman"/>
                <a:cs typeface="Times New Roman"/>
                <a:sym typeface="Times New Roman"/>
              </a:defRPr>
            </a:pPr>
            <a:r>
              <a:t>Nevertheless, Tesla found financial backers. Tesla made inventions. </a:t>
            </a:r>
          </a:p>
          <a:p>
            <a:pPr marL="146784" indent="-146784" defTabSz="278892">
              <a:spcBef>
                <a:spcPts val="700"/>
              </a:spcBef>
              <a:buSzPct val="100000"/>
              <a:defRPr sz="1464">
                <a:uFill>
                  <a:solidFill>
                    <a:srgbClr val="000000"/>
                  </a:solidFill>
                </a:uFill>
                <a:latin typeface="Times New Roman"/>
                <a:ea typeface="Times New Roman"/>
                <a:cs typeface="Times New Roman"/>
                <a:sym typeface="Times New Roman"/>
              </a:defRPr>
            </a:pPr>
            <a:r>
              <a:t>1887 sees Tesla as the proprietor of Tesla Electric Light and Manufacturing (but his financial backers soon fire him from his own company). </a:t>
            </a:r>
          </a:p>
          <a:p>
            <a:pPr marL="146784" indent="-146784" defTabSz="278892">
              <a:spcBef>
                <a:spcPts val="700"/>
              </a:spcBef>
              <a:buSzPct val="100000"/>
              <a:defRPr sz="1464">
                <a:uFill>
                  <a:solidFill>
                    <a:srgbClr val="000000"/>
                  </a:solidFill>
                </a:uFill>
                <a:latin typeface="Times New Roman"/>
                <a:ea typeface="Times New Roman"/>
                <a:cs typeface="Times New Roman"/>
                <a:sym typeface="Times New Roman"/>
              </a:defRPr>
            </a:pPr>
            <a:r>
              <a:t>1888 saw Tesla demonstrating an alternating-current induction motor—the ancestor of all our current alternating- current motors—at the American Institute of Electrical Engineers meeting. </a:t>
            </a:r>
          </a:p>
          <a:p>
            <a:pPr marL="146784" indent="-146784" defTabSz="278892">
              <a:spcBef>
                <a:spcPts val="700"/>
              </a:spcBef>
              <a:buSzPct val="100000"/>
              <a:defRPr sz="1464">
                <a:uFill>
                  <a:solidFill>
                    <a:srgbClr val="000000"/>
                  </a:solidFill>
                </a:uFill>
                <a:latin typeface="Times New Roman"/>
                <a:ea typeface="Times New Roman"/>
                <a:cs typeface="Times New Roman"/>
                <a:sym typeface="Times New Roman"/>
              </a:defRPr>
            </a:pPr>
            <a:r>
              <a:t>1889 saw Tesla working at the Westinghouse Electric and Manufacturing Company’s laboratory in Pittsburg.</a:t>
            </a:r>
          </a:p>
          <a:p>
            <a:pPr marL="146784" indent="-146784" defTabSz="278892">
              <a:spcBef>
                <a:spcPts val="700"/>
              </a:spcBef>
              <a:buSzPct val="100000"/>
              <a:defRPr sz="1464">
                <a:uFill>
                  <a:solidFill>
                    <a:srgbClr val="000000"/>
                  </a:solidFill>
                </a:uFill>
                <a:latin typeface="Times New Roman"/>
                <a:ea typeface="Times New Roman"/>
                <a:cs typeface="Times New Roman"/>
                <a:sym typeface="Times New Roman"/>
              </a:defRPr>
            </a:pPr>
            <a:r>
              <a:t>The late 1880s and 1890s saw Westinghouse and Tesla and their backers struggle against Edison and his backers in the so-called “war of the currents.” Thomas Alva Edison had bet on a direct current—DC—electrical grid. Direct current worked very well with incandescent lamps and with the motors of the day. Direct current fit well with storage batteries, which meant that you only had to build the expensive generating capacity for average loads rather than peak loads. And Edison had not understood what Tesla was getting at when Tesla worked for him: “[Tesla's] ideas are splendid, but they are utterly impractical...” </a:t>
            </a:r>
          </a:p>
        </p:txBody>
      </p:sp>
      <p:pic>
        <p:nvPicPr>
          <p:cNvPr id="111" name="Image" descr="Image"/>
          <p:cNvPicPr>
            <a:picLocks noChangeAspect="1"/>
          </p:cNvPicPr>
          <p:nvPr/>
        </p:nvPicPr>
        <p:blipFill>
          <a:blip r:embed="rId2">
            <a:extLst/>
          </a:blip>
          <a:stretch>
            <a:fillRect/>
          </a:stretch>
        </p:blipFill>
        <p:spPr>
          <a:xfrm>
            <a:off x="5294164" y="1267123"/>
            <a:ext cx="3556001" cy="3683001"/>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Nicola Tesla V</a:t>
            </a:r>
          </a:p>
        </p:txBody>
      </p:sp>
      <p:sp>
        <p:nvSpPr>
          <p:cNvPr id="114" name="This course covers the history of the long twentieth century, beginning in 1870 and ending in 2016:…"/>
          <p:cNvSpPr txBox="1"/>
          <p:nvPr>
            <p:ph type="body" idx="4294967295"/>
          </p:nvPr>
        </p:nvSpPr>
        <p:spPr>
          <a:xfrm>
            <a:off x="277663" y="1267121"/>
            <a:ext cx="5016501" cy="5397503"/>
          </a:xfrm>
          <a:prstGeom prst="rect">
            <a:avLst/>
          </a:prstGeom>
        </p:spPr>
        <p:txBody>
          <a:bodyPr lIns="45718" tIns="45718" rIns="45718" bIns="45718" anchor="t"/>
          <a:lstStyle/>
          <a:p>
            <a:pPr marL="0" indent="0" defTabSz="429768">
              <a:spcBef>
                <a:spcPts val="1100"/>
              </a:spcBef>
              <a:buSzTx/>
              <a:buFont typeface="Arial"/>
              <a:buNone/>
              <a:defRPr b="1" sz="2256">
                <a:uFill>
                  <a:solidFill>
                    <a:srgbClr val="000000"/>
                  </a:solidFill>
                </a:uFill>
                <a:latin typeface="+mn-lt"/>
                <a:ea typeface="+mn-ea"/>
                <a:cs typeface="+mn-cs"/>
                <a:sym typeface="Helvetica"/>
              </a:defRPr>
            </a:pPr>
            <a:r>
              <a:t>Tesla finds financial backers</a:t>
            </a:r>
          </a:p>
          <a:p>
            <a:pPr marL="226193" indent="-226193" defTabSz="429768">
              <a:spcBef>
                <a:spcPts val="1100"/>
              </a:spcBef>
              <a:buSzPct val="100000"/>
              <a:defRPr sz="2256">
                <a:uFill>
                  <a:solidFill>
                    <a:srgbClr val="000000"/>
                  </a:solidFill>
                </a:uFill>
                <a:latin typeface="Times New Roman"/>
                <a:ea typeface="Times New Roman"/>
                <a:cs typeface="Times New Roman"/>
                <a:sym typeface="Times New Roman"/>
              </a:defRPr>
            </a:pPr>
            <a:r>
              <a:t>Dominant financier J.P. Morgan backed Tesla, directly and indirectly, for a long while. </a:t>
            </a:r>
          </a:p>
          <a:p>
            <a:pPr marL="226193" indent="-226193" defTabSz="429768">
              <a:spcBef>
                <a:spcPts val="1100"/>
              </a:spcBef>
              <a:buSzPct val="100000"/>
              <a:defRPr sz="2256">
                <a:uFill>
                  <a:solidFill>
                    <a:srgbClr val="000000"/>
                  </a:solidFill>
                </a:uFill>
                <a:latin typeface="Times New Roman"/>
                <a:ea typeface="Times New Roman"/>
                <a:cs typeface="Times New Roman"/>
                <a:sym typeface="Times New Roman"/>
              </a:defRPr>
            </a:pPr>
            <a:r>
              <a:t>But then in 1907 Morgan decided that the heroic age of electricity was over</a:t>
            </a:r>
          </a:p>
          <a:p>
            <a:pPr marL="226193" indent="-226193" defTabSz="429768">
              <a:spcBef>
                <a:spcPts val="1100"/>
              </a:spcBef>
              <a:buSzPct val="100000"/>
              <a:defRPr sz="2256">
                <a:uFill>
                  <a:solidFill>
                    <a:srgbClr val="000000"/>
                  </a:solidFill>
                </a:uFill>
                <a:latin typeface="Times New Roman"/>
                <a:ea typeface="Times New Roman"/>
                <a:cs typeface="Times New Roman"/>
                <a:sym typeface="Times New Roman"/>
              </a:defRPr>
            </a:pPr>
            <a:r>
              <a:t>Time to rationalize operations</a:t>
            </a:r>
          </a:p>
          <a:p>
            <a:pPr marL="226193" indent="-226193" defTabSz="429768">
              <a:spcBef>
                <a:spcPts val="1100"/>
              </a:spcBef>
              <a:buSzPct val="100000"/>
              <a:defRPr sz="2256">
                <a:uFill>
                  <a:solidFill>
                    <a:srgbClr val="000000"/>
                  </a:solidFill>
                </a:uFill>
                <a:latin typeface="Times New Roman"/>
                <a:ea typeface="Times New Roman"/>
                <a:cs typeface="Times New Roman"/>
                <a:sym typeface="Times New Roman"/>
              </a:defRPr>
            </a:pPr>
            <a:r>
              <a:t>Time to replace the visionary inventors like Tesla and the executives like George Westinghouse who would cater to them.</a:t>
            </a:r>
          </a:p>
          <a:p>
            <a:pPr marL="226193" indent="-226193" defTabSz="429768">
              <a:spcBef>
                <a:spcPts val="1100"/>
              </a:spcBef>
              <a:buSzPct val="100000"/>
              <a:defRPr sz="2256">
                <a:uFill>
                  <a:solidFill>
                    <a:srgbClr val="000000"/>
                  </a:solidFill>
                </a:uFill>
                <a:latin typeface="Times New Roman"/>
                <a:ea typeface="Times New Roman"/>
                <a:cs typeface="Times New Roman"/>
                <a:sym typeface="Times New Roman"/>
              </a:defRPr>
            </a:pPr>
            <a:r>
              <a:t>Time for managers who would routinize the business, and focus on the bottom line.</a:t>
            </a:r>
          </a:p>
        </p:txBody>
      </p:sp>
      <p:pic>
        <p:nvPicPr>
          <p:cNvPr id="115" name="Image" descr="Image"/>
          <p:cNvPicPr>
            <a:picLocks noChangeAspect="1"/>
          </p:cNvPicPr>
          <p:nvPr/>
        </p:nvPicPr>
        <p:blipFill>
          <a:blip r:embed="rId2">
            <a:extLst/>
          </a:blip>
          <a:stretch>
            <a:fillRect/>
          </a:stretch>
        </p:blipFill>
        <p:spPr>
          <a:xfrm>
            <a:off x="5294164" y="1267123"/>
            <a:ext cx="3556001" cy="3683001"/>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And Who Is This Man?</a:t>
            </a:r>
          </a:p>
        </p:txBody>
      </p:sp>
      <p:sp>
        <p:nvSpPr>
          <p:cNvPr id="118" name="This course covers the history of the long twentieth century, beginning in 1870 and ending in 2016:…"/>
          <p:cNvSpPr txBox="1"/>
          <p:nvPr>
            <p:ph type="body" idx="4294967295"/>
          </p:nvPr>
        </p:nvSpPr>
        <p:spPr>
          <a:xfrm>
            <a:off x="277663" y="1267121"/>
            <a:ext cx="5199064" cy="5397503"/>
          </a:xfrm>
          <a:prstGeom prst="rect">
            <a:avLst/>
          </a:prstGeom>
        </p:spPr>
        <p:txBody>
          <a:bodyPr lIns="45718" tIns="45718" rIns="45718" bIns="45718" anchor="t"/>
          <a:lstStyle/>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Andrew Carnegie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Theodore Roosevelt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Herbert Hoover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Somebody else</a:t>
            </a:r>
          </a:p>
        </p:txBody>
      </p:sp>
      <p:pic>
        <p:nvPicPr>
          <p:cNvPr id="119" name="Image" descr="Image"/>
          <p:cNvPicPr>
            <a:picLocks noChangeAspect="1"/>
          </p:cNvPicPr>
          <p:nvPr/>
        </p:nvPicPr>
        <p:blipFill>
          <a:blip r:embed="rId2">
            <a:extLst/>
          </a:blip>
          <a:stretch>
            <a:fillRect/>
          </a:stretch>
        </p:blipFill>
        <p:spPr>
          <a:xfrm>
            <a:off x="5476726" y="1267123"/>
            <a:ext cx="3373439" cy="5397501"/>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Lev Bronstein</a:t>
            </a:r>
          </a:p>
        </p:txBody>
      </p:sp>
      <p:sp>
        <p:nvSpPr>
          <p:cNvPr id="122" name="This course covers the history of the long twentieth century, beginning in 1870 and ending in 2016:…"/>
          <p:cNvSpPr txBox="1"/>
          <p:nvPr>
            <p:ph type="body" sz="half" idx="4294967295"/>
          </p:nvPr>
        </p:nvSpPr>
        <p:spPr>
          <a:xfrm>
            <a:off x="277663" y="1267121"/>
            <a:ext cx="4468522"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Why did he say this?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had had no time to more than catch the general life-rhythm of the monster known as New York…”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left for Europe with the feeling of a man who has had only a peek into the furnace where the future is being forged…"</a:t>
            </a:r>
          </a:p>
        </p:txBody>
      </p:sp>
      <p:pic>
        <p:nvPicPr>
          <p:cNvPr id="123" name="Image" descr="Image"/>
          <p:cNvPicPr>
            <a:picLocks noChangeAspect="1"/>
          </p:cNvPicPr>
          <p:nvPr/>
        </p:nvPicPr>
        <p:blipFill>
          <a:blip r:embed="rId2">
            <a:extLst/>
          </a:blip>
          <a:srcRect l="0" t="0" r="0" b="12133"/>
          <a:stretch>
            <a:fillRect/>
          </a:stretch>
        </p:blipFill>
        <p:spPr>
          <a:xfrm>
            <a:off x="4746185" y="1267123"/>
            <a:ext cx="4103980" cy="5397398"/>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1. My Grand Narrative"/>
          <p:cNvSpPr txBox="1"/>
          <p:nvPr>
            <p:ph type="title" idx="4294967295"/>
          </p:nvPr>
        </p:nvSpPr>
        <p:spPr>
          <a:xfrm>
            <a:off x="277663" y="-2"/>
            <a:ext cx="8572501" cy="1267126"/>
          </a:xfrm>
          <a:prstGeom prst="rect">
            <a:avLst/>
          </a:prstGeom>
        </p:spPr>
        <p:txBody>
          <a:bodyPr lIns="45718" tIns="45718" rIns="45718" bIns="45718"/>
          <a:lstStyle>
            <a:lvl1pPr defTabSz="393192">
              <a:defRPr sz="5160">
                <a:uFill>
                  <a:solidFill>
                    <a:srgbClr val="000000"/>
                  </a:solidFill>
                </a:uFill>
              </a:defRPr>
            </a:lvl1pPr>
          </a:lstStyle>
          <a:p>
            <a:pPr/>
            <a:r>
              <a:t>Governing America in 1900</a:t>
            </a:r>
          </a:p>
        </p:txBody>
      </p:sp>
      <p:sp>
        <p:nvSpPr>
          <p:cNvPr id="126"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16052">
              <a:spcBef>
                <a:spcPts val="1000"/>
              </a:spcBef>
              <a:buSzTx/>
              <a:buFont typeface="Arial"/>
              <a:buNone/>
              <a:defRPr b="1" sz="2184">
                <a:uFill>
                  <a:solidFill>
                    <a:srgbClr val="000000"/>
                  </a:solidFill>
                </a:uFill>
                <a:latin typeface="+mn-lt"/>
                <a:ea typeface="+mn-ea"/>
                <a:cs typeface="+mn-cs"/>
                <a:sym typeface="Helvetica"/>
              </a:defRPr>
            </a:pPr>
            <a:r>
              <a:t>America’s “aristocracy of manufactures”:</a:t>
            </a:r>
          </a:p>
          <a:p>
            <a:pPr marL="218974" indent="-218974" defTabSz="416052">
              <a:spcBef>
                <a:spcPts val="1000"/>
              </a:spcBef>
              <a:buSzPct val="100000"/>
              <a:defRPr b="1" sz="2184">
                <a:uFill>
                  <a:solidFill>
                    <a:srgbClr val="000000"/>
                  </a:solidFill>
                </a:uFill>
                <a:latin typeface="Times New Roman"/>
                <a:ea typeface="Times New Roman"/>
                <a:cs typeface="Times New Roman"/>
                <a:sym typeface="Times New Roman"/>
              </a:defRPr>
            </a:pPr>
            <a:r>
              <a:t>Tocqueville: </a:t>
            </a:r>
            <a:r>
              <a:rPr b="0"/>
              <a:t>“The territorial aristocracy of past ages… [was] obliged… to come to the help of its servants and relieve their distress” no such reciprocal ties of obligation bound the aristocrats of manufactures to their workers: thus “the manufacturing aristocracy which we see rising before our eyes is one of the hardest that have appeared on the earth…”</a:t>
            </a:r>
            <a:endParaRPr b="0"/>
          </a:p>
          <a:p>
            <a:pPr marL="218974" indent="-218974" defTabSz="416052">
              <a:spcBef>
                <a:spcPts val="1000"/>
              </a:spcBef>
              <a:buSzPct val="100000"/>
              <a:defRPr b="1" sz="2184">
                <a:uFill>
                  <a:solidFill>
                    <a:srgbClr val="000000"/>
                  </a:solidFill>
                </a:uFill>
                <a:latin typeface="Times New Roman"/>
                <a:ea typeface="Times New Roman"/>
                <a:cs typeface="Times New Roman"/>
                <a:sym typeface="Times New Roman"/>
              </a:defRPr>
            </a:pPr>
            <a:r>
              <a:t>Lincoln</a:t>
            </a:r>
            <a:r>
              <a:rPr b="0"/>
              <a:t>: “The prudent, penniless beginner… saves a surplus… and at length hires another new beginner to help him…” And so he took “it that it is best for all to leave each man free to acquire… [and] get wealthy…”</a:t>
            </a:r>
            <a:endParaRPr b="0"/>
          </a:p>
          <a:p>
            <a:pPr lvl="1" marL="635026" indent="-218974" defTabSz="416052">
              <a:spcBef>
                <a:spcPts val="1000"/>
              </a:spcBef>
              <a:buSzPct val="100000"/>
              <a:defRPr b="1" sz="2184">
                <a:uFill>
                  <a:solidFill>
                    <a:srgbClr val="000000"/>
                  </a:solidFill>
                </a:uFill>
                <a:latin typeface="Times New Roman"/>
                <a:ea typeface="Times New Roman"/>
                <a:cs typeface="Times New Roman"/>
                <a:sym typeface="Times New Roman"/>
              </a:defRPr>
            </a:pPr>
            <a:r>
              <a:rPr b="0"/>
              <a:t>“I agree with Judge Douglas [that the Negro] is not my equal in many respects—certainly not in color, perhaps not in moral or intellectual endowment. But </a:t>
            </a:r>
            <a:r>
              <a:t>in the right to eat the bread, without the leave of anybody else, which his own hand earns, he is my equal and the equal of Judge Douglas, and the equal of every living man…</a:t>
            </a:r>
            <a:r>
              <a:rPr b="0"/>
              <a:t>”</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Tocqueville Rather than Lincoln Seemed to Describe America in 1900</a:t>
            </a:r>
          </a:p>
        </p:txBody>
      </p:sp>
      <p:sp>
        <p:nvSpPr>
          <p:cNvPr id="129"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93192">
              <a:spcBef>
                <a:spcPts val="1000"/>
              </a:spcBef>
              <a:buSzTx/>
              <a:buFont typeface="Arial"/>
              <a:buNone/>
              <a:defRPr b="1" sz="2064">
                <a:uFill>
                  <a:solidFill>
                    <a:srgbClr val="000000"/>
                  </a:solidFill>
                </a:uFill>
                <a:latin typeface="+mn-lt"/>
                <a:ea typeface="+mn-ea"/>
                <a:cs typeface="+mn-cs"/>
                <a:sym typeface="Helvetica"/>
              </a:defRPr>
            </a:pPr>
            <a:r>
              <a:t>“‘Land of opportunity’, you say. You know well my children will be where I am—that is, if I can keep them out of the gutter”:</a:t>
            </a:r>
          </a:p>
          <a:p>
            <a:pPr marL="206942"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Who was to blame for inadequate opportunity?: the rich, the easterners, immigrants, and the bankers (Jews)… &lt;</a:t>
            </a:r>
            <a:r>
              <a:rPr u="sng">
                <a:solidFill>
                  <a:srgbClr val="0000FF"/>
                </a:solidFill>
                <a:uFill>
                  <a:solidFill>
                    <a:srgbClr val="0000FF"/>
                  </a:solidFill>
                </a:uFill>
                <a:hlinkClick r:id="rId2" invalidUrl="" action="" tgtFrame="" tooltip="" history="1" highlightClick="0" endSnd="0"/>
              </a:rPr>
              <a:t>https://www.biblegateway.com/passage/?search=Matthew+21%3A33-46&amp;version=KJV</a:t>
            </a:r>
            <a:r>
              <a:t>&gt;</a:t>
            </a:r>
          </a:p>
          <a:p>
            <a:pPr marL="206942"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What was to be done?:  Populists:</a:t>
            </a:r>
          </a:p>
          <a:p>
            <a:pPr lvl="1" marL="600134"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Free coinage of silver at a ratio of 16-to-1…</a:t>
            </a:r>
          </a:p>
          <a:p>
            <a:pPr lvl="2" marL="993326"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Boost the money supply…</a:t>
            </a:r>
          </a:p>
          <a:p>
            <a:pPr lvl="2" marL="993326"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Lower interest rates…</a:t>
            </a:r>
          </a:p>
          <a:p>
            <a:pPr lvl="2" marL="993326"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Raise farm prices…</a:t>
            </a:r>
          </a:p>
          <a:p>
            <a:pPr lvl="1" marL="600134"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Antitrust to bust monopolies and restore competition… </a:t>
            </a:r>
          </a:p>
          <a:p>
            <a:pPr lvl="1" marL="600134"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Railroad and other forms of rate regulation…</a:t>
            </a:r>
          </a:p>
          <a:p>
            <a:pPr marL="206942"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Populist movement broken on the altar of racial animosity, &amp; fear of socialism…</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“Progressives”</a:t>
            </a:r>
          </a:p>
        </p:txBody>
      </p:sp>
      <p:sp>
        <p:nvSpPr>
          <p:cNvPr id="132"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Democrats &amp; Republicans: Woodrow Wilson and Theodore Roosevelt:</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Progressives win the battle for mindshare in the history books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They failed to make that much of an impact on American policy before World War I</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But the availability of the Populist and Progressive agendas made the shift in American politics in response to the Great Depression a generation later rapid and substantial</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Pretty much every left-of-center (and some right-of-center) initiative that had been proposed between 1885 and 1914 was then dusted off and given a try, in Franklin Delano Roosevelt’s New Deal</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1. My Grand Narrative"/>
          <p:cNvSpPr txBox="1"/>
          <p:nvPr>
            <p:ph type="title" idx="4294967295"/>
          </p:nvPr>
        </p:nvSpPr>
        <p:spPr>
          <a:xfrm>
            <a:off x="277663" y="-2"/>
            <a:ext cx="8572501" cy="1267126"/>
          </a:xfrm>
          <a:prstGeom prst="rect">
            <a:avLst/>
          </a:prstGeom>
        </p:spPr>
        <p:txBody>
          <a:bodyPr lIns="45718" tIns="45718" rIns="45718" bIns="45718"/>
          <a:lstStyle>
            <a:lvl1pPr defTabSz="388620">
              <a:defRPr sz="5100">
                <a:uFill>
                  <a:solidFill>
                    <a:srgbClr val="000000"/>
                  </a:solidFill>
                </a:uFill>
              </a:defRPr>
            </a:lvl1pPr>
          </a:lstStyle>
          <a:p>
            <a:pPr/>
            <a:r>
              <a:t>Pre-1870 Political Economy</a:t>
            </a:r>
          </a:p>
        </p:txBody>
      </p:sp>
      <p:sp>
        <p:nvSpPr>
          <p:cNvPr id="43"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288036">
              <a:spcBef>
                <a:spcPts val="700"/>
              </a:spcBef>
              <a:buSzTx/>
              <a:buFont typeface="Arial"/>
              <a:buNone/>
              <a:defRPr b="1" sz="1512">
                <a:uFill>
                  <a:solidFill>
                    <a:srgbClr val="000000"/>
                  </a:solidFill>
                </a:uFill>
                <a:latin typeface="+mn-lt"/>
                <a:ea typeface="+mn-ea"/>
                <a:cs typeface="+mn-cs"/>
                <a:sym typeface="Helvetica"/>
              </a:defRPr>
            </a:pPr>
            <a:r>
              <a:t>From “Divine Right” and “Natural Order” to Enlightenment values…</a:t>
            </a:r>
          </a:p>
          <a:p>
            <a:pPr marL="0" indent="0" defTabSz="288036">
              <a:spcBef>
                <a:spcPts val="700"/>
              </a:spcBef>
              <a:buSzTx/>
              <a:buNone/>
              <a:defRPr sz="1512">
                <a:uFill>
                  <a:solidFill>
                    <a:srgbClr val="000000"/>
                  </a:solidFill>
                </a:uFill>
                <a:latin typeface="Times New Roman"/>
                <a:ea typeface="Times New Roman"/>
                <a:cs typeface="Times New Roman"/>
                <a:sym typeface="Times New Roman"/>
              </a:defRPr>
            </a:pPr>
            <a:r>
              <a:t>Who was the </a:t>
            </a:r>
            <a:r>
              <a:rPr i="1"/>
              <a:t>first </a:t>
            </a:r>
            <a:r>
              <a:t>person to draft these words:?</a:t>
            </a:r>
          </a:p>
          <a:p>
            <a:pPr marL="0" indent="0" defTabSz="288036">
              <a:spcBef>
                <a:spcPts val="700"/>
              </a:spcBef>
              <a:buSzTx/>
              <a:buNone/>
              <a:defRPr sz="1512">
                <a:uFill>
                  <a:solidFill>
                    <a:srgbClr val="000000"/>
                  </a:solidFill>
                </a:uFill>
                <a:latin typeface="Times New Roman"/>
                <a:ea typeface="Times New Roman"/>
                <a:cs typeface="Times New Roman"/>
                <a:sym typeface="Times New Roman"/>
              </a:defRPr>
            </a:pP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“We hold these truths to be sacred &amp; undeniable:</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that all men are created equal &amp; independant, </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that from that equal creation they derive rights inherent &amp; inalienable, </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among which are the preservation of life, &amp; liberty, &amp; the pursuit of happiness; </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that to secure these ends, governments are instituted among men, deriving their just powers from the consent of the governed…”</a:t>
            </a:r>
          </a:p>
          <a:p>
            <a:pPr marL="0" indent="0" defTabSz="288036">
              <a:spcBef>
                <a:spcPts val="700"/>
              </a:spcBef>
              <a:buSzTx/>
              <a:buNone/>
              <a:defRPr sz="1512">
                <a:uFill>
                  <a:solidFill>
                    <a:srgbClr val="000000"/>
                  </a:solidFill>
                </a:uFill>
                <a:latin typeface="Times New Roman"/>
                <a:ea typeface="Times New Roman"/>
                <a:cs typeface="Times New Roman"/>
                <a:sym typeface="Times New Roman"/>
              </a:defRPr>
            </a:pPr>
          </a:p>
          <a:p>
            <a:pPr marL="252663" indent="-252663" defTabSz="288036">
              <a:spcBef>
                <a:spcPts val="700"/>
              </a:spcBef>
              <a:buSzPct val="100000"/>
              <a:buAutoNum type="alphaUcPeriod" startAt="1"/>
              <a:defRPr sz="1512">
                <a:uFill>
                  <a:solidFill>
                    <a:srgbClr val="000000"/>
                  </a:solidFill>
                </a:uFill>
                <a:latin typeface="Times New Roman"/>
                <a:ea typeface="Times New Roman"/>
                <a:cs typeface="Times New Roman"/>
                <a:sym typeface="Times New Roman"/>
              </a:defRPr>
            </a:pPr>
            <a:r>
              <a:t>John Locke</a:t>
            </a:r>
          </a:p>
          <a:p>
            <a:pPr marL="252663" indent="-252663" defTabSz="288036">
              <a:spcBef>
                <a:spcPts val="700"/>
              </a:spcBef>
              <a:buSzPct val="100000"/>
              <a:buAutoNum type="alphaUcPeriod" startAt="1"/>
              <a:defRPr sz="1512">
                <a:uFill>
                  <a:solidFill>
                    <a:srgbClr val="000000"/>
                  </a:solidFill>
                </a:uFill>
                <a:latin typeface="Times New Roman"/>
                <a:ea typeface="Times New Roman"/>
                <a:cs typeface="Times New Roman"/>
                <a:sym typeface="Times New Roman"/>
              </a:defRPr>
            </a:pPr>
            <a:r>
              <a:t>Nicolo Machiavelli</a:t>
            </a:r>
          </a:p>
          <a:p>
            <a:pPr marL="252663" indent="-252663" defTabSz="288036">
              <a:spcBef>
                <a:spcPts val="700"/>
              </a:spcBef>
              <a:buSzPct val="100000"/>
              <a:buAutoNum type="alphaUcPeriod" startAt="1"/>
              <a:defRPr sz="1512">
                <a:uFill>
                  <a:solidFill>
                    <a:srgbClr val="000000"/>
                  </a:solidFill>
                </a:uFill>
                <a:latin typeface="Times New Roman"/>
                <a:ea typeface="Times New Roman"/>
                <a:cs typeface="Times New Roman"/>
                <a:sym typeface="Times New Roman"/>
              </a:defRPr>
            </a:pPr>
            <a:r>
              <a:t>Thomas Hobbes</a:t>
            </a:r>
          </a:p>
          <a:p>
            <a:pPr marL="252663" indent="-252663" defTabSz="288036">
              <a:spcBef>
                <a:spcPts val="700"/>
              </a:spcBef>
              <a:buSzPct val="100000"/>
              <a:buAutoNum type="alphaUcPeriod" startAt="1"/>
              <a:defRPr sz="1512">
                <a:uFill>
                  <a:solidFill>
                    <a:srgbClr val="000000"/>
                  </a:solidFill>
                </a:uFill>
                <a:latin typeface="Times New Roman"/>
                <a:ea typeface="Times New Roman"/>
                <a:cs typeface="Times New Roman"/>
                <a:sym typeface="Times New Roman"/>
              </a:defRPr>
            </a:pPr>
            <a:r>
              <a:t>Thomas Jefferson</a:t>
            </a:r>
          </a:p>
          <a:p>
            <a:pPr marL="252663" indent="-252663" defTabSz="288036">
              <a:spcBef>
                <a:spcPts val="700"/>
              </a:spcBef>
              <a:buSzPct val="100000"/>
              <a:buAutoNum type="alphaUcPeriod" startAt="1"/>
              <a:defRPr sz="1512">
                <a:uFill>
                  <a:solidFill>
                    <a:srgbClr val="000000"/>
                  </a:solidFill>
                </a:uFill>
                <a:latin typeface="Times New Roman"/>
                <a:ea typeface="Times New Roman"/>
                <a:cs typeface="Times New Roman"/>
                <a:sym typeface="Times New Roman"/>
              </a:defRPr>
            </a:pPr>
            <a:r>
              <a:t>George Washington</a:t>
            </a:r>
          </a:p>
          <a:p>
            <a:pPr marL="0" indent="0" defTabSz="288036">
              <a:spcBef>
                <a:spcPts val="700"/>
              </a:spcBef>
              <a:buSzTx/>
              <a:buNone/>
              <a:defRPr sz="1512">
                <a:uFill>
                  <a:solidFill>
                    <a:srgbClr val="000000"/>
                  </a:solidFill>
                </a:uFill>
                <a:latin typeface="Times New Roman"/>
                <a:ea typeface="Times New Roman"/>
                <a:cs typeface="Times New Roman"/>
                <a:sym typeface="Times New Roman"/>
              </a:defRPr>
            </a:pP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Why did he write them?</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Office Hours"/>
          <p:cNvSpPr txBox="1"/>
          <p:nvPr>
            <p:ph type="title" idx="4294967295"/>
          </p:nvPr>
        </p:nvSpPr>
        <p:spPr>
          <a:xfrm>
            <a:off x="277663" y="-2"/>
            <a:ext cx="8572501" cy="1267126"/>
          </a:xfrm>
          <a:prstGeom prst="rect">
            <a:avLst/>
          </a:prstGeom>
        </p:spPr>
        <p:txBody>
          <a:bodyPr lIns="45718" tIns="45718" rIns="45718" bIns="45718"/>
          <a:lstStyle>
            <a:lvl1pPr defTabSz="370331">
              <a:defRPr sz="4860">
                <a:uFill>
                  <a:solidFill>
                    <a:srgbClr val="000000"/>
                  </a:solidFill>
                </a:uFill>
              </a:defRPr>
            </a:lvl1pPr>
          </a:lstStyle>
          <a:p>
            <a:pPr/>
            <a:r>
              <a:t>Administration: Office Hours</a:t>
            </a:r>
          </a:p>
        </p:txBody>
      </p:sp>
      <p:sp>
        <p:nvSpPr>
          <p:cNvPr id="135"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11169">
              <a:spcBef>
                <a:spcPts val="700"/>
              </a:spcBef>
              <a:buSzTx/>
              <a:buFont typeface="Arial"/>
              <a:buNone/>
              <a:defRPr b="1" sz="1640">
                <a:uFill>
                  <a:solidFill>
                    <a:srgbClr val="000000"/>
                  </a:solidFill>
                </a:uFill>
                <a:latin typeface="+mn-lt"/>
                <a:ea typeface="+mn-ea"/>
                <a:cs typeface="+mn-cs"/>
                <a:sym typeface="Helvetica"/>
              </a:defRPr>
            </a:pPr>
            <a:r>
              <a:t>DeLong: Office Hours</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M 11:10-12:40, Blum Hall 200B</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T 11:15-12:00, Blum Hall 200B</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By appointment in Blum Hall 200B, Evans 691A, or elsewhere: email &lt;</a:t>
            </a:r>
            <a:r>
              <a:rPr u="sng">
                <a:solidFill>
                  <a:srgbClr val="0000FF"/>
                </a:solidFill>
                <a:uFill>
                  <a:solidFill>
                    <a:srgbClr val="0000FF"/>
                  </a:solidFill>
                </a:uFill>
                <a:hlinkClick r:id="rId2" invalidUrl="" action="" tgtFrame="" tooltip="" history="1" highlightClick="0" endSnd="0"/>
              </a:rPr>
              <a:t>delong@econ.berkeley.edu</a:t>
            </a:r>
            <a:r>
              <a:t>&gt; Sign up at: &lt;</a:t>
            </a:r>
            <a:r>
              <a:rPr>
                <a:hlinkClick r:id="rId3" invalidUrl="" action="" tgtFrame="" tooltip="" history="1" highlightClick="0" endSnd="0"/>
              </a:rPr>
              <a:t>https://www.icloud.com/numbers/0leoOOlezWp6BYKSiPJhdXy7Q</a:t>
            </a:r>
            <a:r>
              <a:t>&gt;</a:t>
            </a:r>
          </a:p>
          <a:p>
            <a:pPr marL="0" indent="0" algn="ctr" defTabSz="311169">
              <a:spcBef>
                <a:spcPts val="700"/>
              </a:spcBef>
              <a:buSzTx/>
              <a:buFont typeface="Arial"/>
              <a:buNone/>
              <a:defRPr b="1" sz="1230">
                <a:uFill>
                  <a:solidFill>
                    <a:srgbClr val="000000"/>
                  </a:solidFill>
                </a:uFill>
                <a:latin typeface="+mn-lt"/>
                <a:ea typeface="+mn-ea"/>
                <a:cs typeface="+mn-cs"/>
                <a:sym typeface="Helvetica"/>
              </a:defRPr>
            </a:pPr>
          </a:p>
          <a:p>
            <a:pPr marL="0" indent="0" defTabSz="311169">
              <a:spcBef>
                <a:spcPts val="700"/>
              </a:spcBef>
              <a:buSzTx/>
              <a:buFont typeface="Arial"/>
              <a:buNone/>
              <a:defRPr b="1" sz="1640">
                <a:uFill>
                  <a:solidFill>
                    <a:srgbClr val="000000"/>
                  </a:solidFill>
                </a:uFill>
                <a:latin typeface="+mn-lt"/>
                <a:ea typeface="+mn-ea"/>
                <a:cs typeface="+mn-cs"/>
                <a:sym typeface="Helvetica"/>
              </a:defRPr>
            </a:pPr>
            <a:r>
              <a:t>Paper due Feb 9: What Is Economics?: Assignment 3</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UCLA professor Stephen Bainbridge believes that Partha Dasgupta's Economics: A Very Short Introduction is a bad book. He wrote, in his Amazon review: “1.0 out of 5 stars: Very disappointing, September 25, 2007: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Justify your opinions by setting out what you think economics is, or ought to be.</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Write 400-500 words, and submit them on this webpage: &lt;</a:t>
            </a:r>
            <a:r>
              <a:rPr u="sng">
                <a:solidFill>
                  <a:srgbClr val="0000FF"/>
                </a:solidFill>
                <a:uFill>
                  <a:solidFill>
                    <a:srgbClr val="0000FF"/>
                  </a:solidFill>
                </a:uFill>
                <a:hlinkClick r:id="rId4" invalidUrl="" action="" tgtFrame="" tooltip="" history="1" highlightClick="0" endSnd="0"/>
              </a:rPr>
              <a:t>https://bcourses.berkeley.edu/courses/1487684/assignments/8051996</a:t>
            </a:r>
            <a:r>
              <a:t>&gt;</a:t>
            </a:r>
          </a:p>
          <a:p>
            <a:pPr marL="0" indent="0" defTabSz="311169">
              <a:spcBef>
                <a:spcPts val="700"/>
              </a:spcBef>
              <a:buSzTx/>
              <a:buFont typeface="Arial"/>
              <a:buNone/>
              <a:defRPr sz="1230">
                <a:uFill>
                  <a:solidFill>
                    <a:srgbClr val="000000"/>
                  </a:solidFill>
                </a:uFill>
                <a:latin typeface="+mn-lt"/>
                <a:ea typeface="+mn-ea"/>
                <a:cs typeface="+mn-cs"/>
                <a:sym typeface="Helvetica"/>
              </a:defRPr>
            </a:pPr>
          </a:p>
          <a:p>
            <a:pPr marL="0" indent="0" defTabSz="311169">
              <a:spcBef>
                <a:spcPts val="700"/>
              </a:spcBef>
              <a:buSzTx/>
              <a:buFont typeface="Arial"/>
              <a:buNone/>
              <a:defRPr b="1" sz="1640">
                <a:uFill>
                  <a:solidFill>
                    <a:srgbClr val="000000"/>
                  </a:solidFill>
                </a:uFill>
                <a:latin typeface="+mn-lt"/>
                <a:ea typeface="+mn-ea"/>
                <a:cs typeface="+mn-cs"/>
                <a:sym typeface="Helvetica"/>
              </a:defRPr>
            </a:pPr>
            <a:r>
              <a:t>By now you should have read not just Dasgupta but Eichengreen chapters 1 &amp; 2</a:t>
            </a:r>
          </a:p>
          <a:p>
            <a:pPr marL="0" indent="0" defTabSz="318668">
              <a:spcBef>
                <a:spcPts val="800"/>
              </a:spcBef>
              <a:buSzTx/>
              <a:buFont typeface="Arial"/>
              <a:buNone/>
              <a:defRPr b="1" sz="1640">
                <a:uFill>
                  <a:solidFill>
                    <a:srgbClr val="000000"/>
                  </a:solidFill>
                </a:uFill>
                <a:latin typeface="+mn-lt"/>
                <a:ea typeface="+mn-ea"/>
                <a:cs typeface="+mn-cs"/>
                <a:sym typeface="Helvetica"/>
              </a:defRPr>
            </a:pPr>
            <a:r>
              <a:t>Memo: bCourses website &lt;</a:t>
            </a:r>
            <a:r>
              <a:rPr u="sng">
                <a:solidFill>
                  <a:srgbClr val="0000FF"/>
                </a:solidFill>
                <a:uFill>
                  <a:solidFill>
                    <a:srgbClr val="0000FF"/>
                  </a:solidFill>
                </a:uFill>
                <a:hlinkClick r:id="rId5"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Paper</a:t>
            </a:r>
          </a:p>
        </p:txBody>
      </p:sp>
      <p:sp>
        <p:nvSpPr>
          <p:cNvPr id="138"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64295">
              <a:spcBef>
                <a:spcPts val="800"/>
              </a:spcBef>
              <a:buSzTx/>
              <a:buFont typeface="Arial"/>
              <a:buNone/>
              <a:defRPr b="1" sz="2688">
                <a:uFill>
                  <a:solidFill>
                    <a:srgbClr val="000000"/>
                  </a:solidFill>
                </a:uFill>
                <a:latin typeface="+mn-lt"/>
                <a:ea typeface="+mn-ea"/>
                <a:cs typeface="+mn-cs"/>
                <a:sym typeface="Helvetica"/>
              </a:defRPr>
            </a:pPr>
            <a:r>
              <a:t>Due Feb 9: What Is Economics?: Assignment 3</a:t>
            </a:r>
          </a:p>
          <a:p>
            <a:pPr marL="0" indent="0" defTabSz="364295">
              <a:spcBef>
                <a:spcPts val="800"/>
              </a:spcBef>
              <a:buSzTx/>
              <a:buFont typeface="Arial"/>
              <a:buNone/>
              <a:defRPr sz="1919">
                <a:uFill>
                  <a:solidFill>
                    <a:srgbClr val="000000"/>
                  </a:solidFill>
                </a:uFill>
                <a:latin typeface="+mn-lt"/>
                <a:ea typeface="+mn-ea"/>
                <a:cs typeface="+mn-cs"/>
                <a:sym typeface="Helvetica"/>
              </a:defRPr>
            </a:pPr>
            <a:r>
              <a:t>UCLA professor Stephen Bainbridge believes that Partha Dasgupta's Economics: A Very Short Introduction is a bad book. He wrote, in his Amazon review: “1.0 out of 5 stars: Very disappointing, September 25, 2007: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0" indent="0" defTabSz="364295">
              <a:spcBef>
                <a:spcPts val="800"/>
              </a:spcBef>
              <a:buSzTx/>
              <a:buFont typeface="Arial"/>
              <a:buNone/>
              <a:defRPr sz="1919">
                <a:uFill>
                  <a:solidFill>
                    <a:srgbClr val="000000"/>
                  </a:solidFill>
                </a:uFill>
                <a:latin typeface="+mn-lt"/>
                <a:ea typeface="+mn-ea"/>
                <a:cs typeface="+mn-cs"/>
                <a:sym typeface="Helvetica"/>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Justify your opinions by setting out what you think economics is, or ought to be.</a:t>
            </a:r>
          </a:p>
          <a:p>
            <a:pPr marL="0" indent="0" defTabSz="364295">
              <a:spcBef>
                <a:spcPts val="800"/>
              </a:spcBef>
              <a:buSzTx/>
              <a:buFont typeface="Arial"/>
              <a:buNone/>
              <a:defRPr sz="1919">
                <a:uFill>
                  <a:solidFill>
                    <a:srgbClr val="000000"/>
                  </a:solidFill>
                </a:uFill>
                <a:latin typeface="+mn-lt"/>
                <a:ea typeface="+mn-ea"/>
                <a:cs typeface="+mn-cs"/>
                <a:sym typeface="Helvetica"/>
              </a:defRPr>
            </a:pPr>
            <a:r>
              <a:t>Write 400-500 words, and submit them on this webpage: &lt;</a:t>
            </a:r>
            <a:r>
              <a:rPr u="sng">
                <a:solidFill>
                  <a:srgbClr val="0000FF"/>
                </a:solidFill>
                <a:uFill>
                  <a:solidFill>
                    <a:srgbClr val="0000FF"/>
                  </a:solidFill>
                </a:uFill>
                <a:hlinkClick r:id="rId2" invalidUrl="" action="" tgtFrame="" tooltip="" history="1" highlightClick="0" endSnd="0"/>
              </a:rPr>
              <a:t>https://bcourses.berkeley.edu/courses/1487684/assignments/8051996</a:t>
            </a:r>
            <a:r>
              <a:t>&gt;</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DeLong Office Hours</a:t>
            </a:r>
          </a:p>
        </p:txBody>
      </p:sp>
      <p:sp>
        <p:nvSpPr>
          <p:cNvPr id="141"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sz="3000">
                <a:uFill>
                  <a:solidFill>
                    <a:srgbClr val="000000"/>
                  </a:solidFill>
                </a:uFill>
                <a:latin typeface="+mn-lt"/>
                <a:ea typeface="+mn-ea"/>
                <a:cs typeface="+mn-cs"/>
                <a:sym typeface="Helvetica"/>
              </a:defRPr>
            </a:pPr>
            <a:r>
              <a:t>M 11:10-12:40, Blum Hall 200B</a:t>
            </a:r>
          </a:p>
          <a:p>
            <a:pPr marL="0" indent="0" defTabSz="379474">
              <a:spcBef>
                <a:spcPts val="900"/>
              </a:spcBef>
              <a:buSzTx/>
              <a:buFont typeface="Arial"/>
              <a:buNone/>
              <a:defRPr sz="3000">
                <a:uFill>
                  <a:solidFill>
                    <a:srgbClr val="000000"/>
                  </a:solidFill>
                </a:uFill>
                <a:latin typeface="+mn-lt"/>
                <a:ea typeface="+mn-ea"/>
                <a:cs typeface="+mn-cs"/>
                <a:sym typeface="Helvetica"/>
              </a:defRPr>
            </a:pPr>
            <a:r>
              <a:t>T 11:15-12:00, Blum Hall 200B</a:t>
            </a:r>
          </a:p>
          <a:p>
            <a:pPr marL="0" indent="0" defTabSz="379474">
              <a:spcBef>
                <a:spcPts val="900"/>
              </a:spcBef>
              <a:buSzTx/>
              <a:buFont typeface="Arial"/>
              <a:buNone/>
              <a:defRPr sz="3000">
                <a:uFill>
                  <a:solidFill>
                    <a:srgbClr val="000000"/>
                  </a:solidFill>
                </a:uFill>
                <a:latin typeface="+mn-lt"/>
                <a:ea typeface="+mn-ea"/>
                <a:cs typeface="+mn-cs"/>
                <a:sym typeface="Helvetica"/>
              </a:defRPr>
            </a:pPr>
            <a:r>
              <a:t>By appointment in Blum Hall 200B, Evans 691A, or elsewhere: </a:t>
            </a:r>
          </a:p>
          <a:p>
            <a:pPr marL="300789" indent="-300789" defTabSz="379474">
              <a:spcBef>
                <a:spcPts val="900"/>
              </a:spcBef>
              <a:buSzPct val="100000"/>
              <a:defRPr sz="3000">
                <a:uFill>
                  <a:solidFill>
                    <a:srgbClr val="000000"/>
                  </a:solidFill>
                </a:uFill>
                <a:latin typeface="+mn-lt"/>
                <a:ea typeface="+mn-ea"/>
                <a:cs typeface="+mn-cs"/>
                <a:sym typeface="Helvetica"/>
              </a:defRPr>
            </a:pPr>
            <a:r>
              <a:t>email &lt;</a:t>
            </a:r>
            <a:r>
              <a:rPr u="sng">
                <a:solidFill>
                  <a:srgbClr val="0000FF"/>
                </a:solidFill>
                <a:uFill>
                  <a:solidFill>
                    <a:srgbClr val="0000FF"/>
                  </a:solidFill>
                </a:uFill>
                <a:hlinkClick r:id="rId2" invalidUrl="" action="" tgtFrame="" tooltip="" history="1" highlightClick="0" endSnd="0"/>
              </a:rPr>
              <a:t>delong@econ.berkeley.edu</a:t>
            </a:r>
            <a:r>
              <a:t>&gt; </a:t>
            </a:r>
          </a:p>
          <a:p>
            <a:pPr marL="300789" indent="-300789" defTabSz="379474">
              <a:spcBef>
                <a:spcPts val="900"/>
              </a:spcBef>
              <a:buSzPct val="100000"/>
              <a:defRPr sz="3000">
                <a:uFill>
                  <a:solidFill>
                    <a:srgbClr val="000000"/>
                  </a:solidFill>
                </a:uFill>
                <a:latin typeface="+mn-lt"/>
                <a:ea typeface="+mn-ea"/>
                <a:cs typeface="+mn-cs"/>
                <a:sym typeface="Helvetica"/>
              </a:defRPr>
            </a:pPr>
            <a:r>
              <a:t>Sign up at: &lt;</a:t>
            </a:r>
            <a:r>
              <a:rPr u="sng">
                <a:solidFill>
                  <a:srgbClr val="0000FF"/>
                </a:solidFill>
                <a:uFill>
                  <a:solidFill>
                    <a:srgbClr val="0000FF"/>
                  </a:solidFill>
                </a:uFill>
                <a:hlinkClick r:id="rId3" invalidUrl="" action="" tgtFrame="" tooltip="" history="1" highlightClick="0" endSnd="0"/>
              </a:rPr>
              <a:t>https://www.icloud.com/numbers/0leoOOlezWp6BYKSiPJhdXy7Q</a:t>
            </a:r>
            <a:r>
              <a:t>&gt;</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Memo</a:t>
            </a:r>
          </a:p>
        </p:txBody>
      </p:sp>
      <p:sp>
        <p:nvSpPr>
          <p:cNvPr id="144"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b="1" sz="3600">
                <a:uFill>
                  <a:solidFill>
                    <a:srgbClr val="000000"/>
                  </a:solidFill>
                </a:uFill>
                <a:latin typeface="+mn-lt"/>
                <a:ea typeface="+mn-ea"/>
                <a:cs typeface="+mn-cs"/>
                <a:sym typeface="Helvetica"/>
              </a:defRPr>
            </a:pPr>
            <a:r>
              <a:t>By now you should have read not just Dasgupta but Eichengreen chapters 1 &amp; 2</a:t>
            </a:r>
          </a:p>
          <a:p>
            <a:pPr marL="0" indent="0" defTabSz="379474">
              <a:spcBef>
                <a:spcPts val="900"/>
              </a:spcBef>
              <a:buSzTx/>
              <a:buFont typeface="Arial"/>
              <a:buNone/>
              <a:defRPr b="1" sz="3600">
                <a:uFill>
                  <a:solidFill>
                    <a:srgbClr val="000000"/>
                  </a:solidFill>
                </a:uFill>
                <a:latin typeface="+mn-lt"/>
                <a:ea typeface="+mn-ea"/>
                <a:cs typeface="+mn-cs"/>
                <a:sym typeface="Helvetica"/>
              </a:defRPr>
            </a:pPr>
          </a:p>
          <a:p>
            <a:pPr marL="0" indent="0" defTabSz="388620">
              <a:spcBef>
                <a:spcPts val="1000"/>
              </a:spcBef>
              <a:buSzTx/>
              <a:buFont typeface="Arial"/>
              <a:buNone/>
              <a:defRPr b="1" sz="3600">
                <a:uFill>
                  <a:solidFill>
                    <a:srgbClr val="000000"/>
                  </a:solidFill>
                </a:uFill>
                <a:latin typeface="+mn-lt"/>
                <a:ea typeface="+mn-ea"/>
                <a:cs typeface="+mn-cs"/>
                <a:sym typeface="Helvetica"/>
              </a:defRPr>
            </a:pPr>
            <a:r>
              <a:t>bCourses website &lt;</a:t>
            </a:r>
            <a:r>
              <a:rPr u="sng">
                <a:solidFill>
                  <a:srgbClr val="0000FF"/>
                </a:solidFill>
                <a:uFill>
                  <a:solidFill>
                    <a:srgbClr val="0000FF"/>
                  </a:solidFill>
                </a:uFill>
                <a:hlinkClick r:id="rId2"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1. My Grand Narrative"/>
          <p:cNvSpPr txBox="1"/>
          <p:nvPr>
            <p:ph type="title" idx="4294967295"/>
          </p:nvPr>
        </p:nvSpPr>
        <p:spPr>
          <a:xfrm>
            <a:off x="277663" y="-2"/>
            <a:ext cx="8572501" cy="1267126"/>
          </a:xfrm>
          <a:prstGeom prst="rect">
            <a:avLst/>
          </a:prstGeom>
        </p:spPr>
        <p:txBody>
          <a:bodyPr lIns="45718" tIns="45718" rIns="45718" bIns="45718"/>
          <a:lstStyle>
            <a:lvl1pPr defTabSz="292607">
              <a:defRPr sz="3839">
                <a:uFill>
                  <a:solidFill>
                    <a:srgbClr val="000000"/>
                  </a:solidFill>
                </a:uFill>
              </a:defRPr>
            </a:lvl1pPr>
          </a:lstStyle>
          <a:p>
            <a:pPr/>
            <a:r>
              <a:t>Governing Chicagoland in the 1890s</a:t>
            </a:r>
          </a:p>
        </p:txBody>
      </p:sp>
      <p:sp>
        <p:nvSpPr>
          <p:cNvPr id="147"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20039">
              <a:spcBef>
                <a:spcPts val="800"/>
              </a:spcBef>
              <a:buSzTx/>
              <a:buFont typeface="Arial"/>
              <a:buNone/>
              <a:defRPr b="1" sz="1679">
                <a:uFill>
                  <a:solidFill>
                    <a:srgbClr val="000000"/>
                  </a:solidFill>
                </a:uFill>
                <a:latin typeface="+mn-lt"/>
                <a:ea typeface="+mn-ea"/>
                <a:cs typeface="+mn-cs"/>
                <a:sym typeface="Helvetica"/>
              </a:defRPr>
            </a:pPr>
            <a:r>
              <a:t>Chicago 1840: 4000. Chicago 1900: 2,000,000—70% born outside the United S</a:t>
            </a:r>
            <a:r>
              <a:t>tates</a:t>
            </a:r>
            <a:r>
              <a:t>:</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1886: AFL general strike for the 8-hour workday: Haymarket bombing May 3 (8/20)</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1889: AFL President Samuel Gompers; May Day</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1893: Altgeld pardons three surviving “Haymarket bombers”—blames Pinkertons</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1894: TTB Grover Cleveland: Labor Day holiday in September instead</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1894: Pullman Strike</a:t>
            </a:r>
          </a:p>
          <a:p>
            <a:pPr lvl="1" marL="48848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Cleveland attached a mail car to every train</a:t>
            </a:r>
          </a:p>
          <a:p>
            <a:pPr lvl="1" marL="48848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Cleveland ordered the U.S. army into Chicago</a:t>
            </a:r>
          </a:p>
          <a:p>
            <a:pPr lvl="2" marL="80852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Art. IV §4: “on application of the [state] legislature, or the executive (when the legislature cannot be convened).”</a:t>
            </a:r>
          </a:p>
          <a:p>
            <a:pPr lvl="3" marL="112856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Altgeld pointed out that neither he nor the legislature had applied</a:t>
            </a:r>
          </a:p>
          <a:p>
            <a:pPr lvl="3" marL="112856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Cleveland responded that it was more important to protect property against rioters, anarchists, and socialists: “If it takes the entire army and navy of the United States to deliver a postcard in Chicago, that card will be delivered!”</a:t>
            </a:r>
          </a:p>
          <a:p>
            <a:pPr lvl="1" marL="48848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On July 7, 1894 Debs and the other union leaders were arrested for violating the terms of the injunction, and the strike collapsed</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Darrow’s Summary</a:t>
            </a:r>
          </a:p>
        </p:txBody>
      </p:sp>
      <p:sp>
        <p:nvSpPr>
          <p:cNvPr id="150"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What the federal government intervention did:</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men left the railroads en masse to keep their wages from being cut and working conditions lowered. The railroads resisted because to yield meant greater cost.... Both sides were right, but I wanted to see the workers win. I knew of no way to determine what a workman should be paid; what he should have in a way is determined by what he can get, and, so far as we can see, every one’s compensation is settled the same way....If there are still any citizens interested in protecting human liberty, let them study the conspiracy laws of the United States…”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1896 Democratic National Convention</a:t>
            </a:r>
          </a:p>
        </p:txBody>
      </p:sp>
      <p:sp>
        <p:nvSpPr>
          <p:cNvPr id="153"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42900">
              <a:spcBef>
                <a:spcPts val="900"/>
              </a:spcBef>
              <a:buSzTx/>
              <a:buFont typeface="Arial"/>
              <a:buNone/>
              <a:defRPr b="1" sz="1800">
                <a:uFill>
                  <a:solidFill>
                    <a:srgbClr val="000000"/>
                  </a:solidFill>
                </a:uFill>
                <a:latin typeface="+mn-lt"/>
                <a:ea typeface="+mn-ea"/>
                <a:cs typeface="+mn-cs"/>
                <a:sym typeface="Helvetica"/>
              </a:defRPr>
            </a:pPr>
            <a:r>
              <a:t>Control seized by the Democratic wing of the Democratic Party. The platform: </a:t>
            </a:r>
          </a:p>
          <a:p>
            <a:pPr marL="180473" indent="-180473" defTabSz="342900">
              <a:spcBef>
                <a:spcPts val="900"/>
              </a:spcBef>
              <a:buSzPct val="100000"/>
              <a:defRPr sz="1800">
                <a:uFill>
                  <a:solidFill>
                    <a:srgbClr val="000000"/>
                  </a:solidFill>
                </a:uFill>
                <a:latin typeface="Times New Roman"/>
                <a:ea typeface="Times New Roman"/>
                <a:cs typeface="Times New Roman"/>
                <a:sym typeface="Times New Roman"/>
              </a:defRPr>
            </a:pPr>
            <a:r>
              <a:t>condemned the gold standard (supported by Cleveland)</a:t>
            </a:r>
          </a:p>
          <a:p>
            <a:pPr marL="180473" indent="-180473" defTabSz="342900">
              <a:spcBef>
                <a:spcPts val="900"/>
              </a:spcBef>
              <a:buSzPct val="100000"/>
              <a:defRPr sz="1800">
                <a:uFill>
                  <a:solidFill>
                    <a:srgbClr val="000000"/>
                  </a:solidFill>
                </a:uFill>
                <a:latin typeface="Times New Roman"/>
                <a:ea typeface="Times New Roman"/>
                <a:cs typeface="Times New Roman"/>
                <a:sym typeface="Times New Roman"/>
              </a:defRPr>
            </a:pPr>
            <a:r>
              <a:t>condemned government by injunction against labor unions (used by Cleveland)</a:t>
            </a:r>
          </a:p>
          <a:p>
            <a:pPr marL="180473" indent="-180473" defTabSz="342900">
              <a:spcBef>
                <a:spcPts val="900"/>
              </a:spcBef>
              <a:buSzPct val="100000"/>
              <a:defRPr sz="1800">
                <a:uFill>
                  <a:solidFill>
                    <a:srgbClr val="000000"/>
                  </a:solidFill>
                </a:uFill>
                <a:latin typeface="Times New Roman"/>
                <a:ea typeface="Times New Roman"/>
                <a:cs typeface="Times New Roman"/>
                <a:sym typeface="Times New Roman"/>
              </a:defRPr>
            </a:pPr>
            <a:r>
              <a:t>supported federalism (violated by Cleveland)</a:t>
            </a:r>
          </a:p>
          <a:p>
            <a:pPr marL="180473" indent="-180473" defTabSz="342900">
              <a:spcBef>
                <a:spcPts val="900"/>
              </a:spcBef>
              <a:buSzPct val="100000"/>
              <a:defRPr sz="1800">
                <a:uFill>
                  <a:solidFill>
                    <a:srgbClr val="000000"/>
                  </a:solidFill>
                </a:uFill>
                <a:latin typeface="Times New Roman"/>
                <a:ea typeface="Times New Roman"/>
                <a:cs typeface="Times New Roman"/>
                <a:sym typeface="Times New Roman"/>
              </a:defRPr>
            </a:pPr>
            <a:r>
              <a:t>called for a Supreme Court that would declare an income tax constitutional or an income tax amendment</a:t>
            </a:r>
          </a:p>
          <a:p>
            <a:pPr marL="180473" indent="-180473" defTabSz="342900">
              <a:spcBef>
                <a:spcPts val="900"/>
              </a:spcBef>
              <a:buSzPct val="100000"/>
              <a:defRPr sz="1800">
                <a:uFill>
                  <a:solidFill>
                    <a:srgbClr val="000000"/>
                  </a:solidFill>
                </a:uFill>
                <a:latin typeface="Times New Roman"/>
                <a:ea typeface="Times New Roman"/>
                <a:cs typeface="Times New Roman"/>
                <a:sym typeface="Times New Roman"/>
              </a:defRPr>
            </a:pPr>
            <a:r>
              <a:t>called for support for the right to unionize</a:t>
            </a:r>
          </a:p>
          <a:p>
            <a:pPr marL="180473" indent="-180473" defTabSz="342900">
              <a:spcBef>
                <a:spcPts val="900"/>
              </a:spcBef>
              <a:buSzPct val="100000"/>
              <a:defRPr sz="1800">
                <a:uFill>
                  <a:solidFill>
                    <a:srgbClr val="000000"/>
                  </a:solidFill>
                </a:uFill>
                <a:latin typeface="Times New Roman"/>
                <a:ea typeface="Times New Roman"/>
                <a:cs typeface="Times New Roman"/>
                <a:sym typeface="Times New Roman"/>
              </a:defRPr>
            </a:pPr>
            <a:r>
              <a:t>called for personal and civil liberties.</a:t>
            </a:r>
          </a:p>
          <a:p>
            <a:pPr marL="180473" indent="-180473" defTabSz="342900">
              <a:spcBef>
                <a:spcPts val="900"/>
              </a:spcBef>
              <a:buSzPct val="100000"/>
              <a:defRPr sz="1800">
                <a:uFill>
                  <a:solidFill>
                    <a:srgbClr val="000000"/>
                  </a:solidFill>
                </a:uFill>
                <a:latin typeface="Times New Roman"/>
                <a:ea typeface="Times New Roman"/>
                <a:cs typeface="Times New Roman"/>
                <a:sym typeface="Times New Roman"/>
              </a:defRPr>
            </a:pPr>
          </a:p>
          <a:p>
            <a:pPr marL="180473" indent="-180473" defTabSz="342900">
              <a:spcBef>
                <a:spcPts val="900"/>
              </a:spcBef>
              <a:buSzPct val="100000"/>
              <a:defRPr sz="1800">
                <a:uFill>
                  <a:solidFill>
                    <a:srgbClr val="000000"/>
                  </a:solidFill>
                </a:uFill>
                <a:latin typeface="Times New Roman"/>
                <a:ea typeface="Times New Roman"/>
                <a:cs typeface="Times New Roman"/>
                <a:sym typeface="Times New Roman"/>
              </a:defRPr>
            </a:pPr>
            <a:r>
              <a:t>Young William Jennings Bryan wowed the convention and defeated former Senator Richard Bland for the nomination</a:t>
            </a:r>
          </a:p>
          <a:p>
            <a:pPr marL="180473" indent="-180473" defTabSz="342900">
              <a:spcBef>
                <a:spcPts val="900"/>
              </a:spcBef>
              <a:buSzPct val="100000"/>
              <a:defRPr sz="1800">
                <a:uFill>
                  <a:solidFill>
                    <a:srgbClr val="000000"/>
                  </a:solidFill>
                </a:uFill>
                <a:latin typeface="Times New Roman"/>
                <a:ea typeface="Times New Roman"/>
                <a:cs typeface="Times New Roman"/>
                <a:sym typeface="Times New Roman"/>
              </a:defRPr>
            </a:pPr>
            <a:r>
              <a:t>President Grover Cleveland and his supporters abandoned the Democratic Party, and ran ex-Republican Illinois governor and ex-Union general John M. Palmer and ex-Kentucky governor and ex-Confederate general Simon Bolivar Buckner to split off votes from William Jennings Bryan and Arthur Sewall</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Republican Rhetoric</a:t>
            </a:r>
          </a:p>
        </p:txBody>
      </p:sp>
      <p:sp>
        <p:nvSpPr>
          <p:cNvPr id="156"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93192">
              <a:spcBef>
                <a:spcPts val="1000"/>
              </a:spcBef>
              <a:buSzTx/>
              <a:buFont typeface="Arial"/>
              <a:buNone/>
              <a:defRPr b="1" sz="2064">
                <a:uFill>
                  <a:solidFill>
                    <a:srgbClr val="000000"/>
                  </a:solidFill>
                </a:uFill>
                <a:latin typeface="+mn-lt"/>
                <a:ea typeface="+mn-ea"/>
                <a:cs typeface="+mn-cs"/>
                <a:sym typeface="Helvetica"/>
              </a:defRPr>
            </a:pPr>
            <a:r>
              <a:t>Corn-fed William Jennings Bryan 100% American Native! So focus attention on Altgeld:</a:t>
            </a:r>
          </a:p>
          <a:p>
            <a:pPr marL="206942"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Theodore Roosevelt: “Mr. Altgeld… much more dangerous… than Bryan… slyer, much more intelligent, much less silly… from all the restraints of public morality…. The one plans wholesale repudiation [of the gold standard] with a light heart and bubbly eloquence, because he lacks intelligence... the other would connive at wholesale murder and would justify it by elaborate and cunning sophistry for reasons known only to his own tortuous soul…”</a:t>
            </a:r>
          </a:p>
          <a:p>
            <a:pPr marL="206942"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Harper’s Weekly: “Governor Altgeld... is the brains.... Bryan... would be as clay… under the astute control of the ambitious and unscrupulous Illinois communist... silver... but a step towards the general socialism which is the fundamental doctrine…”</a:t>
            </a:r>
          </a:p>
          <a:p>
            <a:pPr marL="206942"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In the 1876, 1880, 1884, 1888, and 1892 elections the Republicans had won by 20,000, won by 7,000, lost by 60,000, won by 2,000, and lost by 380,000 votes. </a:t>
            </a:r>
          </a:p>
          <a:p>
            <a:pPr marL="206942" indent="-206942" defTabSz="393192">
              <a:spcBef>
                <a:spcPts val="1000"/>
              </a:spcBef>
              <a:buSzPct val="100000"/>
              <a:defRPr sz="2064">
                <a:uFill>
                  <a:solidFill>
                    <a:srgbClr val="000000"/>
                  </a:solidFill>
                </a:uFill>
                <a:latin typeface="Times New Roman"/>
                <a:ea typeface="Times New Roman"/>
                <a:cs typeface="Times New Roman"/>
                <a:sym typeface="Times New Roman"/>
              </a:defRPr>
            </a:pPr>
            <a:r>
              <a:t>Against Bryan the Republicans won by 600,000 votes</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Over in Europe</a:t>
            </a:r>
          </a:p>
        </p:txBody>
      </p:sp>
      <p:sp>
        <p:nvSpPr>
          <p:cNvPr id="159"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34340">
              <a:spcBef>
                <a:spcPts val="1100"/>
              </a:spcBef>
              <a:buSzTx/>
              <a:buFont typeface="Arial"/>
              <a:buNone/>
              <a:defRPr b="1" sz="2280">
                <a:uFill>
                  <a:solidFill>
                    <a:srgbClr val="000000"/>
                  </a:solidFill>
                </a:uFill>
                <a:latin typeface="+mn-lt"/>
                <a:ea typeface="+mn-ea"/>
                <a:cs typeface="+mn-cs"/>
                <a:sym typeface="Helvetica"/>
              </a:defRPr>
            </a:pPr>
            <a:r>
              <a:t>The June Days of 1848 in Paris:</a:t>
            </a:r>
          </a:p>
          <a:p>
            <a:pPr marL="228599" indent="-228599" defTabSz="434340">
              <a:spcBef>
                <a:spcPts val="1100"/>
              </a:spcBef>
              <a:buSzPct val="100000"/>
              <a:defRPr sz="2280">
                <a:uFill>
                  <a:solidFill>
                    <a:srgbClr val="000000"/>
                  </a:solidFill>
                </a:uFill>
                <a:latin typeface="Times New Roman"/>
                <a:ea typeface="Times New Roman"/>
                <a:cs typeface="Times New Roman"/>
                <a:sym typeface="Times New Roman"/>
              </a:defRPr>
            </a:pPr>
            <a:r>
              <a:rPr b="1"/>
              <a:t>Tocqueville:</a:t>
            </a:r>
          </a:p>
          <a:p>
            <a:pPr lvl="1" marL="662939" indent="-228599" defTabSz="434340">
              <a:spcBef>
                <a:spcPts val="1100"/>
              </a:spcBef>
              <a:buSzPct val="100000"/>
              <a:defRPr sz="2280">
                <a:uFill>
                  <a:solidFill>
                    <a:srgbClr val="000000"/>
                  </a:solidFill>
                </a:uFill>
                <a:latin typeface="Times New Roman"/>
                <a:ea typeface="Times New Roman"/>
                <a:cs typeface="Times New Roman"/>
                <a:sym typeface="Times New Roman"/>
              </a:defRPr>
            </a:pPr>
            <a:r>
              <a:t>“The insurrection of June [1848]... class against class... a blind and rude, but powerful, effort on the part of the workmen to escape from the necessities of their condition, which had been depicted to them as one of unlawful oppression…. The closing of the national workshops… occasioned the rising…”</a:t>
            </a:r>
          </a:p>
          <a:p>
            <a:pPr lvl="1" marL="662939" indent="-228599" defTabSz="434340">
              <a:spcBef>
                <a:spcPts val="1100"/>
              </a:spcBef>
              <a:buSzPct val="100000"/>
              <a:defRPr sz="2280">
                <a:uFill>
                  <a:solidFill>
                    <a:srgbClr val="000000"/>
                  </a:solidFill>
                </a:uFill>
                <a:latin typeface="Times New Roman"/>
                <a:ea typeface="Times New Roman"/>
                <a:cs typeface="Times New Roman"/>
                <a:sym typeface="Times New Roman"/>
              </a:defRPr>
            </a:pPr>
            <a:r>
              <a:t>“Thousands… hastening to our aid from every part of France.... Thanks to the railroads, some had already come from fifty leagues’ distance... every class of society... peasants... shopkeepers... landlords and nobles all mingled together... they rushed into Paris with unequalled ardour: a spectacle as strange and unprecedented in our revolutionary annals.... The insurgents received no reinforcements, whereas we had all France for reserves…”</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French Politics</a:t>
            </a:r>
          </a:p>
        </p:txBody>
      </p:sp>
      <p:sp>
        <p:nvSpPr>
          <p:cNvPr id="162"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269747">
              <a:spcBef>
                <a:spcPts val="700"/>
              </a:spcBef>
              <a:buSzTx/>
              <a:buFont typeface="Arial"/>
              <a:buNone/>
              <a:defRPr b="1" sz="1416">
                <a:uFill>
                  <a:solidFill>
                    <a:srgbClr val="000000"/>
                  </a:solidFill>
                </a:uFill>
                <a:latin typeface="+mn-lt"/>
                <a:ea typeface="+mn-ea"/>
                <a:cs typeface="+mn-cs"/>
                <a:sym typeface="Helvetica"/>
              </a:defRPr>
            </a:pPr>
            <a:r>
              <a:t>Régimes stability is not on the menu:</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the terrorist dictatorship of the Jacobins (the mainspring of popular government… amid revolution it is at once virtue and terror: virtue, without which terror is fatal; terror, without which virtue is impotent…)</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corrupt and gerrymandered 5-man executive of the Directory, defended on October 5, 1795 by the “whiff of grapeshot” of Napoleon Bonaparte and Joachim Murat, that managed to generate the first modern hyperinflation, defended itself against a royalist coup plotted by two of its five members (Barthelemy and Carnot) and its most successful general (Pichegru), and was then overthrown by the same Napoleon in 1799.</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dictatorship, with Napoleon Bonaparte as “First Consul”, until 1804.</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an empire, with Napoleon Bonaparte as Emperor of the French, until suppressed by the other European powers in 1815.</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restored Bourbon monarchy, with first Louis XVIII and then Charles X, until 1830.</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an alternative Orleanist monarchy, with King Louis-Philippes as the king-citizen, overthrown in 1848.</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second republic, overthrown by its own president, Napoleon’s nephew Louis Napoleon, which collapsed under pressure of military defeat in 1870.</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socialist commune, in Paris at least.</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third republic, which suppressed the commune—but promptly chose a royalist Marshal MacMahon, as president.</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failed attempt by third republic president Marshal MacMahon to replace himself by a King Henry V.</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failed attempt by the ex-Minister of War Georges Boulanger to seize power for his RRR movement: Revanche, Révision, Restauration (revenge on Germany, revision of the constitution, restoration of the monarchy).</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What Was the Proper Political Order?</a:t>
            </a:r>
          </a:p>
        </p:txBody>
      </p:sp>
      <p:sp>
        <p:nvSpPr>
          <p:cNvPr id="46" name="This course covers the history of the long twentieth century, beginning in 1870 and ending in 2016:…"/>
          <p:cNvSpPr txBox="1"/>
          <p:nvPr>
            <p:ph type="body" idx="4294967295"/>
          </p:nvPr>
        </p:nvSpPr>
        <p:spPr>
          <a:xfrm>
            <a:off x="277663" y="1267121"/>
            <a:ext cx="5973665" cy="5397503"/>
          </a:xfrm>
          <a:prstGeom prst="rect">
            <a:avLst/>
          </a:prstGeom>
        </p:spPr>
        <p:txBody>
          <a:bodyPr lIns="45718" tIns="45718" rIns="45718" bIns="45718" anchor="t"/>
          <a:lstStyle/>
          <a:p>
            <a:pPr marL="0" indent="0" defTabSz="288036">
              <a:spcBef>
                <a:spcPts val="700"/>
              </a:spcBef>
              <a:buSzTx/>
              <a:buFont typeface="Arial"/>
              <a:buNone/>
              <a:defRPr b="1" sz="1512">
                <a:uFill>
                  <a:solidFill>
                    <a:srgbClr val="000000"/>
                  </a:solidFill>
                </a:uFill>
                <a:latin typeface="+mn-lt"/>
                <a:ea typeface="+mn-ea"/>
                <a:cs typeface="+mn-cs"/>
                <a:sym typeface="Helvetica"/>
              </a:defRPr>
            </a:pPr>
            <a:r>
              <a:t>Fears of “democracy” among American founders:</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Madison</a:t>
            </a:r>
            <a:r>
              <a:t>: “Democracies have ever been spectacles of turbulence and contention... incompatible with personal security or the rights of property... as short in their lives as... violent in their deaths…”</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Jefferson</a:t>
            </a:r>
            <a:r>
              <a:t>: “Gen’l Washington had not a firm confidence in the durability of our government… [&amp; this] had some weight in his adoption of… ceremonies… calculated to prepare us gradually for a change which he believed possible…”</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Hamilton</a:t>
            </a:r>
            <a:r>
              <a:t>: “the British government… best” as the only one “unit[ing] public strength with individual security…”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Adams</a:t>
            </a:r>
            <a:r>
              <a:t>: The American president should be announced as: “His Highness, the President of the United States, and Protector of the Rights of the Same…”</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Question of political order thought settled: first in the rubble of Berlin in 1945, and then in the streets of East Germany in 1991:</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Settled in favor of representative democracy, private property, &amp; social insurance—late-1900s liberal democracy</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But now reopened? Min Zhu (朱民) to me in 2015: “What are you Americans going to do to fix your broken political system?”</a:t>
            </a:r>
          </a:p>
        </p:txBody>
      </p:sp>
      <p:pic>
        <p:nvPicPr>
          <p:cNvPr id="47" name="Image" descr="Image"/>
          <p:cNvPicPr>
            <a:picLocks noChangeAspect="1"/>
          </p:cNvPicPr>
          <p:nvPr/>
        </p:nvPicPr>
        <p:blipFill>
          <a:blip r:embed="rId2">
            <a:extLst/>
          </a:blip>
          <a:stretch>
            <a:fillRect/>
          </a:stretch>
        </p:blipFill>
        <p:spPr>
          <a:xfrm>
            <a:off x="6251327" y="1267123"/>
            <a:ext cx="2598837" cy="2638943"/>
          </a:xfrm>
          <a:prstGeom prst="rect">
            <a:avLst/>
          </a:prstGeom>
          <a:ln w="12700">
            <a:miter lim="400000"/>
          </a:ln>
        </p:spPr>
      </p:pic>
      <p:pic>
        <p:nvPicPr>
          <p:cNvPr id="48" name="Image" descr="Image"/>
          <p:cNvPicPr>
            <a:picLocks noChangeAspect="1"/>
          </p:cNvPicPr>
          <p:nvPr/>
        </p:nvPicPr>
        <p:blipFill>
          <a:blip r:embed="rId3">
            <a:extLst/>
          </a:blip>
          <a:stretch>
            <a:fillRect/>
          </a:stretch>
        </p:blipFill>
        <p:spPr>
          <a:xfrm>
            <a:off x="6251327" y="3888168"/>
            <a:ext cx="2598837" cy="2776456"/>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1. My Grand Narrative"/>
          <p:cNvSpPr txBox="1"/>
          <p:nvPr>
            <p:ph type="title" idx="4294967295"/>
          </p:nvPr>
        </p:nvSpPr>
        <p:spPr>
          <a:xfrm>
            <a:off x="277663" y="-2"/>
            <a:ext cx="8572501" cy="1267126"/>
          </a:xfrm>
          <a:prstGeom prst="rect">
            <a:avLst/>
          </a:prstGeom>
        </p:spPr>
        <p:txBody>
          <a:bodyPr lIns="45718" tIns="45718" rIns="45718" bIns="45718"/>
          <a:lstStyle>
            <a:lvl1pPr defTabSz="297179">
              <a:defRPr sz="3900">
                <a:solidFill>
                  <a:srgbClr val="000080"/>
                </a:solidFill>
                <a:uFill>
                  <a:solidFill>
                    <a:srgbClr val="000000"/>
                  </a:solidFill>
                </a:uFill>
              </a:defRPr>
            </a:lvl1pPr>
          </a:lstStyle>
          <a:p>
            <a:pPr/>
            <a:r>
              <a:t>Left-Wing Normal European Politics</a:t>
            </a:r>
          </a:p>
        </p:txBody>
      </p:sp>
      <p:sp>
        <p:nvSpPr>
          <p:cNvPr id="165"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93192">
              <a:spcBef>
                <a:spcPts val="1000"/>
              </a:spcBef>
              <a:buSzTx/>
              <a:buFont typeface="Arial"/>
              <a:buNone/>
              <a:defRPr b="1" sz="2064">
                <a:uFill>
                  <a:solidFill>
                    <a:srgbClr val="000000"/>
                  </a:solidFill>
                </a:uFill>
                <a:latin typeface="+mn-lt"/>
                <a:ea typeface="+mn-ea"/>
                <a:cs typeface="+mn-cs"/>
                <a:sym typeface="Helvetica"/>
              </a:defRPr>
            </a:pPr>
            <a:r>
              <a:t>Disjunction between policies and rhetoric:</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The Socialist Party of Germany’s Erfurt and Gotha programs seek things like: holidays for elections, two-year legislative terms, the right to bear arms, equal rights for women, the prohibition of spending public funds for religious purposes, free public schools and colleges, free medical care including midwifery, an eight-hour working day, no child labor under 14, a 36-hour minimum weekend, an occupational safety and health administration</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But also: “By every lawful means to bring about a free state and a socialistic society, to effect the destruction of the iron law of wages by doing away with the system of wage labor.” And they sought: “the transformation of the capitalist private ownership of the means of production—land and soil, pits and mines, raw materials, tools, machines, means of transportation—into social property and the transformation of the production of goods into socialist production carried on by and for society.” And they believed: “This… emancipation… of the entire human race…. But it can only be the work of the working class, because all other classes… have as their common goal the preservation of the foundations of contemporary society.”</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Center and Right-Wing Normal European Politics</a:t>
            </a:r>
          </a:p>
        </p:txBody>
      </p:sp>
      <p:sp>
        <p:nvSpPr>
          <p:cNvPr id="168"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02336">
              <a:spcBef>
                <a:spcPts val="1000"/>
              </a:spcBef>
              <a:buSzTx/>
              <a:buFont typeface="Arial"/>
              <a:buNone/>
              <a:defRPr b="1" sz="2112">
                <a:uFill>
                  <a:solidFill>
                    <a:srgbClr val="000000"/>
                  </a:solidFill>
                </a:uFill>
                <a:latin typeface="+mn-lt"/>
                <a:ea typeface="+mn-ea"/>
                <a:cs typeface="+mn-cs"/>
                <a:sym typeface="Helvetica"/>
              </a:defRPr>
            </a:pPr>
            <a:r>
              <a:t>The touchstone was “fairness”: it was not fair that those who did not work hard and did not play by the rules got lots of good things:</a:t>
            </a:r>
          </a:p>
          <a:p>
            <a:pPr marL="21175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Those who did not play by the rules could be on either end of the wealth-and-power spectrum: </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Parasitic aristocrats and cruel plutocrats</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Those poor who wanted something for nothing, or got above their station</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A middle-class, social order movement</a:t>
            </a:r>
          </a:p>
          <a:p>
            <a:pPr marL="21175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Focus voters’ attention on the disruptive utopian aspirations of the left, and electoral coalitions could be preserved…</a:t>
            </a:r>
          </a:p>
          <a:p>
            <a:pPr marL="21175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Preserve as much as possible of old orders of hierarchy in changing times:</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Reform to preserve; change so things could stay the same</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Find new reasons why hierarchy is good: social darwinism</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Magnifying Non-Economic Cleavages Had Dangers</a:t>
            </a:r>
          </a:p>
        </p:txBody>
      </p:sp>
      <p:sp>
        <p:nvSpPr>
          <p:cNvPr id="171"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56615">
              <a:spcBef>
                <a:spcPts val="900"/>
              </a:spcBef>
              <a:buSzTx/>
              <a:buFont typeface="Arial"/>
              <a:buNone/>
              <a:defRPr b="1" sz="1871">
                <a:uFill>
                  <a:solidFill>
                    <a:srgbClr val="000000"/>
                  </a:solidFill>
                </a:uFill>
                <a:latin typeface="+mn-lt"/>
                <a:ea typeface="+mn-ea"/>
                <a:cs typeface="+mn-cs"/>
                <a:sym typeface="Helvetica"/>
              </a:defRPr>
            </a:pPr>
            <a:r>
              <a:t>Society under threat not by economic inequality but by social disorder—or aliens—or other nations. Plus:</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A right-wing landed and bureaucratic upper class that had, by and large, lost its social role. </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A belief by politicians anxious to paper over class divisions that they could be papered over with national or ethnic unity. </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A growing social-darwinist current that struggle was good, and the victors should be rewarded</a:t>
            </a:r>
          </a:p>
          <a:p>
            <a:pPr lvl="1" marL="48487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Eeven or especially military struggle by peoples-in-arms over not what language a province would be administered in but who would live there</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These stored up trouble as 1914 approached. </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In 1919 John Maynard Keynes was to write, bitterly, that he, his peers, and his elders had regarded:</a:t>
            </a:r>
          </a:p>
          <a:p>
            <a:pPr lvl="1" marL="48487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“the projects and politics of militarism and imperialism, of racial and cultural rivalries, of monopolies, restrictions, and exclusion, which were to play the serpent to this paradise… [as] little more than the amusements of his daily newspaper…”</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Takeaways</a:t>
            </a:r>
          </a:p>
        </p:txBody>
      </p:sp>
      <p:sp>
        <p:nvSpPr>
          <p:cNvPr id="174"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Chapters 5: North Atlantic Political Economy 1870-1913</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Polanyi</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(Also Marx, Keynes, Hayek, Gellner, Tocqueville, Acheson)</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land, labor, finance; fictitious commodities; double movement</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Tocqueville’s fears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Lincoln’s hopes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sense that it all was going wrong</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Populists</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Progressives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Conflict between left-wing rubber-meets-the-road policies and utopian aspirations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Appeals to social order and to playing by the rules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Preservation of hierarchy and traditions</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Disruptions of changes</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Deserved rewards to the successful</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Social darwinism &amp; nationalism</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Preview: Next Time</a:t>
            </a:r>
          </a:p>
        </p:txBody>
      </p:sp>
      <p:sp>
        <p:nvSpPr>
          <p:cNvPr id="177"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279349">
              <a:spcBef>
                <a:spcPts val="0"/>
              </a:spcBef>
              <a:buSzTx/>
              <a:buFont typeface="Arial"/>
              <a:buNone/>
              <a:defRPr b="1" sz="1429">
                <a:uFill>
                  <a:solidFill>
                    <a:srgbClr val="000000"/>
                  </a:solidFill>
                </a:uFill>
                <a:latin typeface="+mn-lt"/>
                <a:ea typeface="+mn-ea"/>
                <a:cs typeface="+mn-cs"/>
                <a:sym typeface="Helvetica"/>
              </a:defRPr>
            </a:pPr>
            <a:r>
              <a:t>On to Chapters 6 &amp; 7: Empire and War 1870-1914:</a:t>
            </a:r>
          </a:p>
          <a:p>
            <a:pPr marL="0" indent="0" defTabSz="279349">
              <a:spcBef>
                <a:spcPts val="0"/>
              </a:spcBef>
              <a:buSzTx/>
              <a:buFont typeface="Arial"/>
              <a:buNone/>
              <a:defRPr b="1" sz="1429">
                <a:uFill>
                  <a:solidFill>
                    <a:srgbClr val="000000"/>
                  </a:solidFill>
                </a:uFill>
                <a:latin typeface="+mn-lt"/>
                <a:ea typeface="+mn-ea"/>
                <a:cs typeface="+mn-cs"/>
                <a:sym typeface="Helvetica"/>
              </a:defRPr>
            </a:pP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Empire in the age of an extraordinary technological gradient</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Different stories in different places</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Scrambles:</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India</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Egypt</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Africa, and elsewhere</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informal influence in Latin America</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China</a:t>
            </a:r>
          </a:p>
          <a:p>
            <a:pPr lvl="2" marL="74138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Herbert Hoover again</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Informal economic hegemony:</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Emulating Britain looked good</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Breaking Britain’s rules was costly</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privates, playing along was profitable</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Freedom of investment</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Japan’s Meiji Restoration</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Empire and war</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The knot of war</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Economic illogic</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Rehearsal: The Boer War</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Nationalism</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War “aims”</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That DFT in the Balkans</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German attacks Belgium</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Why not a short war?</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The Prussian way of war</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German technology and industry</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Attrition and exhaustion</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What Was Unconvincing Today?"/>
          <p:cNvSpPr txBox="1"/>
          <p:nvPr>
            <p:ph type="title" idx="4294967295"/>
          </p:nvPr>
        </p:nvSpPr>
        <p:spPr>
          <a:xfrm>
            <a:off x="277663" y="-2"/>
            <a:ext cx="8572501" cy="1267126"/>
          </a:xfrm>
          <a:prstGeom prst="rect">
            <a:avLst/>
          </a:prstGeom>
        </p:spPr>
        <p:txBody>
          <a:bodyPr lIns="45718" tIns="45718" rIns="45718" bIns="45718"/>
          <a:lstStyle>
            <a:lvl1pPr defTabSz="329184">
              <a:defRPr sz="4300">
                <a:uFill>
                  <a:solidFill>
                    <a:srgbClr val="000000"/>
                  </a:solidFill>
                </a:uFill>
              </a:defRPr>
            </a:lvl1pPr>
          </a:lstStyle>
          <a:p>
            <a:pPr/>
            <a:r>
              <a:t>What Was Unconvincing Today?</a:t>
            </a:r>
          </a:p>
        </p:txBody>
      </p:sp>
      <p:sp>
        <p:nvSpPr>
          <p:cNvPr id="180" name="Mistakes and unclarities: typos, wordos, and mindos……"/>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Catch Our Breath…"/>
          <p:cNvSpPr txBox="1"/>
          <p:nvPr>
            <p:ph type="title"/>
          </p:nvPr>
        </p:nvSpPr>
        <p:spPr>
          <a:xfrm>
            <a:off x="276457" y="-2"/>
            <a:ext cx="8572501" cy="1270003"/>
          </a:xfrm>
          <a:prstGeom prst="rect">
            <a:avLst/>
          </a:prstGeom>
        </p:spPr>
        <p:txBody>
          <a:bodyPr/>
          <a:lstStyle/>
          <a:p>
            <a:pPr/>
            <a:r>
              <a:t>Catch Our Breath…</a:t>
            </a:r>
          </a:p>
        </p:txBody>
      </p:sp>
      <p:sp>
        <p:nvSpPr>
          <p:cNvPr id="183"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84"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Edward Bellamy: Looking Backward"/>
          <p:cNvSpPr txBox="1"/>
          <p:nvPr>
            <p:ph type="title" idx="4294967295"/>
          </p:nvPr>
        </p:nvSpPr>
        <p:spPr>
          <a:xfrm>
            <a:off x="277663" y="-2"/>
            <a:ext cx="8572501" cy="1267126"/>
          </a:xfrm>
          <a:prstGeom prst="rect">
            <a:avLst/>
          </a:prstGeom>
        </p:spPr>
        <p:txBody>
          <a:bodyPr lIns="45718" tIns="45718" rIns="45718" bIns="45718"/>
          <a:lstStyle/>
          <a:p>
            <a:pPr defTabSz="292606">
              <a:defRPr sz="3800">
                <a:uFill>
                  <a:solidFill>
                    <a:srgbClr val="000000"/>
                  </a:solidFill>
                </a:uFill>
              </a:defRPr>
            </a:pPr>
            <a:r>
              <a:t>Edward Bellamy: </a:t>
            </a:r>
            <a:r>
              <a:rPr i="1"/>
              <a:t>Looking Backward</a:t>
            </a:r>
          </a:p>
        </p:txBody>
      </p:sp>
      <p:sp>
        <p:nvSpPr>
          <p:cNvPr id="187" name="Edward Bellamy: Looking Backward &lt;https://delong.typepad.com/files/bellamy-backward.pdf&gt;: Perhaps the third best-selling novel of the 19th century in the United States…"/>
          <p:cNvSpPr txBox="1"/>
          <p:nvPr>
            <p:ph type="body" sz="half" idx="4294967295"/>
          </p:nvPr>
        </p:nvSpPr>
        <p:spPr>
          <a:xfrm>
            <a:off x="277663" y="1267121"/>
            <a:ext cx="4545065" cy="5397503"/>
          </a:xfrm>
          <a:prstGeom prst="rect">
            <a:avLst/>
          </a:prstGeom>
        </p:spPr>
        <p:txBody>
          <a:bodyPr lIns="45718" tIns="45718" rIns="45718" bIns="45718" anchor="t"/>
          <a:lstStyle/>
          <a:p>
            <a:pPr marL="0" indent="0" defTabSz="288036">
              <a:spcBef>
                <a:spcPts val="700"/>
              </a:spcBef>
              <a:buSzTx/>
              <a:buFont typeface="Arial"/>
              <a:buNone/>
              <a:defRPr b="1" sz="1500">
                <a:uFill>
                  <a:solidFill>
                    <a:srgbClr val="000000"/>
                  </a:solidFill>
                </a:uFill>
                <a:latin typeface="+mn-lt"/>
                <a:ea typeface="+mn-ea"/>
                <a:cs typeface="+mn-cs"/>
                <a:sym typeface="Helvetica"/>
              </a:defRPr>
            </a:pPr>
            <a:r>
              <a:t>Edward Bellamy:</a:t>
            </a:r>
            <a:r>
              <a:rPr i="1"/>
              <a:t> Looking Backward </a:t>
            </a:r>
            <a:r>
              <a:t>&lt;</a:t>
            </a:r>
            <a:r>
              <a:rPr u="sng">
                <a:solidFill>
                  <a:srgbClr val="0000FF"/>
                </a:solidFill>
                <a:uFill>
                  <a:solidFill>
                    <a:srgbClr val="0000FF"/>
                  </a:solidFill>
                </a:uFill>
                <a:hlinkClick r:id="rId2" invalidUrl="" action="" tgtFrame="" tooltip="" history="1" highlightClick="0" endSnd="0"/>
              </a:rPr>
              <a:t>https://delong.typepad.com/files/bellamy-backward.pdf</a:t>
            </a:r>
            <a:r>
              <a:t>&gt;: Perhaps the third best-selling novel of the 19th century in the United States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2000 is a utopia…</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narrator is carried forward in time from 1887-2000 by an implausible plot device:</a:t>
            </a:r>
          </a:p>
          <a:p>
            <a:pPr lvl="1" marL="39162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‘“This is the tenth day of September in the year 2000, and you have slept exactly one hundred and thirteen years, three months, and eleven days…”’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He then wanders around, looking at the utopia of 2000…</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The opening:</a:t>
            </a:r>
          </a:p>
          <a:p>
            <a:pPr lvl="1" marL="39162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‘“How could I live without service to the world?” you ask…. The answer is that my great-grandfather had accumulated a sum of money on which his descendants had ever since…. The sum had been originally by no means large. It was, in fact, much larger now that three generations had been supported upon it in idleness, than it was at first…’</a:t>
            </a:r>
          </a:p>
        </p:txBody>
      </p:sp>
      <p:pic>
        <p:nvPicPr>
          <p:cNvPr id="188" name="Image" descr="Image"/>
          <p:cNvPicPr>
            <a:picLocks noChangeAspect="1"/>
          </p:cNvPicPr>
          <p:nvPr/>
        </p:nvPicPr>
        <p:blipFill>
          <a:blip r:embed="rId3">
            <a:extLst/>
          </a:blip>
          <a:stretch>
            <a:fillRect/>
          </a:stretch>
        </p:blipFill>
        <p:spPr>
          <a:xfrm>
            <a:off x="4822726" y="1267121"/>
            <a:ext cx="4027439" cy="5397503"/>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The Stagecoach of Society"/>
          <p:cNvSpPr txBox="1"/>
          <p:nvPr>
            <p:ph type="title" idx="4294967295"/>
          </p:nvPr>
        </p:nvSpPr>
        <p:spPr>
          <a:xfrm>
            <a:off x="277663" y="-2"/>
            <a:ext cx="8572501" cy="1267126"/>
          </a:xfrm>
          <a:prstGeom prst="rect">
            <a:avLst/>
          </a:prstGeom>
        </p:spPr>
        <p:txBody>
          <a:bodyPr lIns="45718" tIns="45718" rIns="45718" bIns="45718"/>
          <a:lstStyle>
            <a:lvl1pPr defTabSz="397763">
              <a:defRPr sz="5200">
                <a:solidFill>
                  <a:srgbClr val="000080"/>
                </a:solidFill>
                <a:uFill>
                  <a:solidFill>
                    <a:srgbClr val="000000"/>
                  </a:solidFill>
                </a:uFill>
              </a:defRPr>
            </a:lvl1pPr>
          </a:lstStyle>
          <a:p>
            <a:pPr/>
            <a:r>
              <a:t>The Stagecoach of Society</a:t>
            </a:r>
          </a:p>
        </p:txBody>
      </p:sp>
      <p:sp>
        <p:nvSpPr>
          <p:cNvPr id="191" name="Those who ride and this who pull:…"/>
          <p:cNvSpPr txBox="1"/>
          <p:nvPr>
            <p:ph type="body" idx="4294967295"/>
          </p:nvPr>
        </p:nvSpPr>
        <p:spPr>
          <a:xfrm>
            <a:off x="277663" y="1267121"/>
            <a:ext cx="8572501" cy="5397503"/>
          </a:xfrm>
          <a:prstGeom prst="rect">
            <a:avLst/>
          </a:prstGeom>
        </p:spPr>
        <p:txBody>
          <a:bodyPr lIns="45718" tIns="45718" rIns="45718" bIns="45718" anchor="t"/>
          <a:lstStyle/>
          <a:p>
            <a:pPr marL="0" indent="0" defTabSz="342900">
              <a:spcBef>
                <a:spcPts val="900"/>
              </a:spcBef>
              <a:buSzTx/>
              <a:buFont typeface="Arial"/>
              <a:buNone/>
              <a:defRPr b="1" sz="1800">
                <a:uFill>
                  <a:solidFill>
                    <a:srgbClr val="000000"/>
                  </a:solidFill>
                </a:uFill>
                <a:latin typeface="+mn-lt"/>
                <a:ea typeface="+mn-ea"/>
                <a:cs typeface="+mn-cs"/>
                <a:sym typeface="Helvetica"/>
              </a:defRPr>
            </a:pPr>
            <a:r>
              <a:t>Those who ride and this who pull:</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‘Commiseration was frequently expressed by those who rode for those who had to pull the coach, especially when the vehicle came to a bad place in the road, as it was constantly doing, or to a particularly steep hill. At such times, the desperate straining of the team, their agonized leaping and plunging under the pitiless lashing of hunger, the many who fainted at the rope and were trampled in the mire, made a very distressing spectacle, which often called forth highly creditable displays of feeling on the top of the coach.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‘At such times the passengers would call down encouragingly to the toilers of the rope, exhorting them to patience, and holding out hopes of possible compensation in another world for the hardness of their lot, while others contributed to buy salves and liniments for the crippled and injured. It was agreed that it was a great pity that the coach should be so hard to pull, and there was a sense of general relief when the specially bad piece of road was gotten over. This relief was not, indeed, wholly on account of the team, for there was always some danger at these bad places of a general overturn in which all would lose their seats. </a:t>
            </a:r>
          </a:p>
          <a:p>
            <a:pPr marL="180472" indent="-180472" defTabSz="342900">
              <a:spcBef>
                <a:spcPts val="900"/>
              </a:spcBef>
              <a:buSzPct val="100000"/>
              <a:defRPr sz="1800">
                <a:uFill>
                  <a:solidFill>
                    <a:srgbClr val="000000"/>
                  </a:solidFill>
                </a:uFill>
                <a:latin typeface="Times New Roman"/>
                <a:ea typeface="Times New Roman"/>
                <a:cs typeface="Times New Roman"/>
                <a:sym typeface="Times New Roman"/>
              </a:defRPr>
            </a:pPr>
            <a:r>
              <a:t>‘It must in truth be admitted that the main effect of the spectacle of the misery of the toilers at the rope was to enhance the passengers’ sense of the value of their seats upon the coach, and to cause them to hold on to them more desperately than before…</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The Stagecoach of Society II"/>
          <p:cNvSpPr txBox="1"/>
          <p:nvPr>
            <p:ph type="title" idx="4294967295"/>
          </p:nvPr>
        </p:nvSpPr>
        <p:spPr>
          <a:xfrm>
            <a:off x="277663" y="-2"/>
            <a:ext cx="8572501" cy="1267126"/>
          </a:xfrm>
          <a:prstGeom prst="rect">
            <a:avLst/>
          </a:prstGeom>
        </p:spPr>
        <p:txBody>
          <a:bodyPr lIns="45718" tIns="45718" rIns="45718" bIns="45718"/>
          <a:lstStyle>
            <a:lvl1pPr defTabSz="374904">
              <a:defRPr sz="4900">
                <a:solidFill>
                  <a:srgbClr val="000080"/>
                </a:solidFill>
                <a:uFill>
                  <a:solidFill>
                    <a:srgbClr val="000000"/>
                  </a:solidFill>
                </a:uFill>
              </a:defRPr>
            </a:lvl1pPr>
          </a:lstStyle>
          <a:p>
            <a:pPr/>
            <a:r>
              <a:t>The Stagecoach of Society II</a:t>
            </a:r>
          </a:p>
        </p:txBody>
      </p:sp>
      <p:sp>
        <p:nvSpPr>
          <p:cNvPr id="194" name="“Finer clay”:…"/>
          <p:cNvSpPr txBox="1"/>
          <p:nvPr>
            <p:ph type="body" idx="4294967295"/>
          </p:nvPr>
        </p:nvSpPr>
        <p:spPr>
          <a:xfrm>
            <a:off x="277663" y="1267121"/>
            <a:ext cx="85725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“Finer clay”: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other fact is yet more curious, consisting in a singular hallucination which those on the top of the coach generally shared, that they were not exactly like their brothers and sisters who pulled at the rope, but of finer clay, in some way belonging to a higher order of beings who might justly expect to be drawn. This seems unaccountable, but, as I once rode on this very coach and shared that very hallucination, I ought to be believed.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‘The strangest thing about the hallucination was that those who had but just climbed up from the ground, before they had outgrown the marks of the rope upon their hands, began to fall under its influence. As for those whose parents and grand-parents before them had been so fortunate as to keep their seats on the top, the conviction they cherished of the essential difference between their sort of humanity and the common article was absolute. The effect of such a delusion in moderating fellow feeling for the sufferings of the mass of men into a distant and philosophical compassion is obvious. </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‘To it I refer as the only extenuation I can offer for the indifference which, at the period I write of, marked my own attitude toward the misery of my brothers…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Franchise Restricted to the Rich Could Not Maintain Itself</a:t>
            </a:r>
          </a:p>
        </p:txBody>
      </p:sp>
      <p:sp>
        <p:nvSpPr>
          <p:cNvPr id="51"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93192">
              <a:spcBef>
                <a:spcPts val="1000"/>
              </a:spcBef>
              <a:buSzTx/>
              <a:buFont typeface="Arial"/>
              <a:buNone/>
              <a:defRPr b="1" sz="2580">
                <a:uFill>
                  <a:solidFill>
                    <a:srgbClr val="000000"/>
                  </a:solidFill>
                </a:uFill>
                <a:latin typeface="+mn-lt"/>
                <a:ea typeface="+mn-ea"/>
                <a:cs typeface="+mn-cs"/>
                <a:sym typeface="Helvetica"/>
              </a:defRPr>
            </a:pPr>
            <a:r>
              <a:t>The dynamic of franchise extension</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Liberals in power would try extend on the principle that the new, poorer voters would be less conservative and would support them.</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Threatening revolution would lead even conservatives to seek to extent the franchise in order to peel off of the revolutionary coalition those of the disenfranchised who had the most social power:</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Earl Grey (yes, the tea): “The Principal… is to prevent… revolution…. I am reforming to preserve, not to overthrow…”</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Charismatic leaders with popular followings would seek to give them votes, and then rule via plebiscites—going around the traditional elites</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(Peculiar thing about Trump-Johnson: minority, and core is a minority of a minority…)</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Conservatives: “dish the Whigs”—opportunities to form winning coalitions by appealing to those who were no profiting from the market economy, or felt that they were losing relative status in some ways…</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The Stagecoach of Society III"/>
          <p:cNvSpPr txBox="1"/>
          <p:nvPr>
            <p:ph type="title" idx="4294967295"/>
          </p:nvPr>
        </p:nvSpPr>
        <p:spPr>
          <a:xfrm>
            <a:off x="277663" y="-2"/>
            <a:ext cx="8572501" cy="1267126"/>
          </a:xfrm>
          <a:prstGeom prst="rect">
            <a:avLst/>
          </a:prstGeom>
        </p:spPr>
        <p:txBody>
          <a:bodyPr lIns="45718" tIns="45718" rIns="45718" bIns="45718"/>
          <a:lstStyle>
            <a:lvl1pPr defTabSz="365759">
              <a:defRPr sz="4800">
                <a:solidFill>
                  <a:srgbClr val="000080"/>
                </a:solidFill>
                <a:uFill>
                  <a:solidFill>
                    <a:srgbClr val="000000"/>
                  </a:solidFill>
                </a:uFill>
              </a:defRPr>
            </a:lvl1pPr>
          </a:lstStyle>
          <a:p>
            <a:pPr/>
            <a:r>
              <a:t>The Stagecoach of Society III</a:t>
            </a:r>
          </a:p>
        </p:txBody>
      </p:sp>
      <p:sp>
        <p:nvSpPr>
          <p:cNvPr id="197" name="Class war:…"/>
          <p:cNvSpPr txBox="1"/>
          <p:nvPr>
            <p:ph type="body" idx="4294967295"/>
          </p:nvPr>
        </p:nvSpPr>
        <p:spPr>
          <a:xfrm>
            <a:off x="277663" y="1267121"/>
            <a:ext cx="8572501" cy="5397503"/>
          </a:xfrm>
          <a:prstGeom prst="rect">
            <a:avLst/>
          </a:prstGeom>
        </p:spPr>
        <p:txBody>
          <a:bodyPr lIns="45718" tIns="45718" rIns="45718" bIns="45718" anchor="t"/>
          <a:lstStyle/>
          <a:p>
            <a:pPr marL="0" indent="0" defTabSz="352042">
              <a:spcBef>
                <a:spcPts val="900"/>
              </a:spcBef>
              <a:buSzTx/>
              <a:buFont typeface="Arial"/>
              <a:buNone/>
              <a:defRPr b="1" sz="1800">
                <a:uFill>
                  <a:solidFill>
                    <a:srgbClr val="000000"/>
                  </a:solidFill>
                </a:uFill>
                <a:latin typeface="+mn-lt"/>
                <a:ea typeface="+mn-ea"/>
                <a:cs typeface="+mn-cs"/>
                <a:sym typeface="Helvetica"/>
              </a:defRPr>
            </a:pPr>
            <a:r>
              <a:t>Class war:</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sanguine argued very forcibly that it was in the very nature of things impossible that the new hopes of the workingmen could be satisfied, simply because the world had not the wherewithal to satisfy them. It was only because the masses worked very hard and lived on short commons that the race did not starve outright, and no considerable improvement in their condition was possible while the world, as a whole, remained so poor.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‘It was not the capitalists whom the laboring men were contending with, these maintained, but the iron-bound environment of humanity, and it was merely a question of the thickness of their skulls when they would discover the fact and make up their minds to endure what they could not cure. </a:t>
            </a:r>
          </a:p>
          <a:p>
            <a:pPr marL="185286" indent="-185286" defTabSz="352042">
              <a:spcBef>
                <a:spcPts val="900"/>
              </a:spcBef>
              <a:buSzPct val="100000"/>
              <a:defRPr sz="1800">
                <a:uFill>
                  <a:solidFill>
                    <a:srgbClr val="000000"/>
                  </a:solidFill>
                </a:uFill>
                <a:latin typeface="Times New Roman"/>
                <a:ea typeface="Times New Roman"/>
                <a:cs typeface="Times New Roman"/>
                <a:sym typeface="Times New Roman"/>
              </a:defRPr>
            </a:pPr>
            <a:r>
              <a:t>The less sanguine admitted all this. Of course the workingmen’s aspirations were impossible of fulfillment for natural reasons, but there were grounds to fear that they would not discover this fact until they had made a sad mess of society. They had the votes and the power to do so if they pleased, and their leaders meant they should. Some of these desponding observers went so far as to predict an impending social cataclysm. Humanity, they argued, having climbed to the top round of the ladder of civilization, was about to take a header into chaos…’</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The Limit of Human Felicity"/>
          <p:cNvSpPr txBox="1"/>
          <p:nvPr>
            <p:ph type="title" idx="4294967295"/>
          </p:nvPr>
        </p:nvSpPr>
        <p:spPr>
          <a:xfrm>
            <a:off x="277663" y="-2"/>
            <a:ext cx="8572501" cy="1267126"/>
          </a:xfrm>
          <a:prstGeom prst="rect">
            <a:avLst/>
          </a:prstGeom>
        </p:spPr>
        <p:txBody>
          <a:bodyPr lIns="45718" tIns="45718" rIns="45718" bIns="45718"/>
          <a:lstStyle>
            <a:lvl1pPr defTabSz="388620">
              <a:defRPr sz="5100">
                <a:solidFill>
                  <a:srgbClr val="000080"/>
                </a:solidFill>
                <a:uFill>
                  <a:solidFill>
                    <a:srgbClr val="000000"/>
                  </a:solidFill>
                </a:uFill>
              </a:defRPr>
            </a:lvl1pPr>
          </a:lstStyle>
          <a:p>
            <a:pPr/>
            <a:r>
              <a:t>The Limit of Human Felicity</a:t>
            </a:r>
          </a:p>
        </p:txBody>
      </p:sp>
      <p:sp>
        <p:nvSpPr>
          <p:cNvPr id="200" name="Technological marvels of 2000: great cities, Amazon drop-shipments, music…"/>
          <p:cNvSpPr txBox="1"/>
          <p:nvPr>
            <p:ph type="body" idx="4294967295"/>
          </p:nvPr>
        </p:nvSpPr>
        <p:spPr>
          <a:xfrm>
            <a:off x="277663" y="1267121"/>
            <a:ext cx="8572501" cy="5397503"/>
          </a:xfrm>
          <a:prstGeom prst="rect">
            <a:avLst/>
          </a:prstGeom>
        </p:spPr>
        <p:txBody>
          <a:bodyPr lIns="45718" tIns="45718" rIns="45718" bIns="45718" anchor="t"/>
          <a:lstStyle/>
          <a:p>
            <a:pPr marL="0" indent="0" defTabSz="393191">
              <a:spcBef>
                <a:spcPts val="1000"/>
              </a:spcBef>
              <a:buSzTx/>
              <a:buFont typeface="Arial"/>
              <a:buNone/>
              <a:defRPr b="1" sz="2000">
                <a:uFill>
                  <a:solidFill>
                    <a:srgbClr val="000000"/>
                  </a:solidFill>
                </a:uFill>
                <a:latin typeface="+mn-lt"/>
                <a:ea typeface="+mn-ea"/>
                <a:cs typeface="+mn-cs"/>
                <a:sym typeface="Helvetica"/>
              </a:defRPr>
            </a:pPr>
            <a:r>
              <a:t>Technological marvels of 2000: great cities, Amazon drop-shipments, music</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Julian West expects Edith Leete to play the piano, but:</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‘“Nothing would delight me so much as to listen to you,” I said. </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‘“To me!” she exclaimed, laughing. “Did you think I was going to play or sing to you?” </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‘“I hoped so, certainly,” I replied. </a:t>
            </a:r>
          </a:p>
          <a:p>
            <a:pPr marL="206942" indent="-206942" defTabSz="393191">
              <a:spcBef>
                <a:spcPts val="1000"/>
              </a:spcBef>
              <a:buSzPct val="100000"/>
              <a:defRPr sz="2000">
                <a:uFill>
                  <a:solidFill>
                    <a:srgbClr val="000000"/>
                  </a:solidFill>
                </a:uFill>
                <a:latin typeface="Times New Roman"/>
                <a:ea typeface="Times New Roman"/>
                <a:cs typeface="Times New Roman"/>
                <a:sym typeface="Times New Roman"/>
              </a:defRPr>
            </a:pPr>
            <a:r>
              <a:t>‘Seeing that I was a little abashed, she subdued her merriment and explained. “Of course, we all sing nowadays as a matter of course in the training of the voice, and some learn to play instruments for their private amusement; but the professional music is so much grander and more perfect than any performance of ours, and so easily com- manded when we wish to hear it, that we don’t think of calling our singing or playing music at all. All the really fine singers and players are in the musical service, and the rest of us hold our peace for the main part. But would you really like to hear some music?”…’ </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The Limit of Human Felicity II"/>
          <p:cNvSpPr txBox="1"/>
          <p:nvPr>
            <p:ph type="title" idx="4294967295"/>
          </p:nvPr>
        </p:nvSpPr>
        <p:spPr>
          <a:xfrm>
            <a:off x="277663" y="-2"/>
            <a:ext cx="8572501" cy="1267126"/>
          </a:xfrm>
          <a:prstGeom prst="rect">
            <a:avLst/>
          </a:prstGeom>
        </p:spPr>
        <p:txBody>
          <a:bodyPr lIns="45718" tIns="45718" rIns="45718" bIns="45718"/>
          <a:lstStyle>
            <a:lvl1pPr defTabSz="365759">
              <a:defRPr sz="4800">
                <a:solidFill>
                  <a:srgbClr val="000080"/>
                </a:solidFill>
                <a:uFill>
                  <a:solidFill>
                    <a:srgbClr val="000000"/>
                  </a:solidFill>
                </a:uFill>
              </a:defRPr>
            </a:lvl1pPr>
          </a:lstStyle>
          <a:p>
            <a:pPr/>
            <a:r>
              <a:t>The Limit of Human Felicity II</a:t>
            </a:r>
          </a:p>
        </p:txBody>
      </p:sp>
      <p:sp>
        <p:nvSpPr>
          <p:cNvPr id="203" name="In the music room:…"/>
          <p:cNvSpPr txBox="1"/>
          <p:nvPr>
            <p:ph type="body" idx="4294967295"/>
          </p:nvPr>
        </p:nvSpPr>
        <p:spPr>
          <a:xfrm>
            <a:off x="277663" y="1267121"/>
            <a:ext cx="8572501" cy="5397503"/>
          </a:xfrm>
          <a:prstGeom prst="rect">
            <a:avLst/>
          </a:prstGeom>
        </p:spPr>
        <p:txBody>
          <a:bodyPr lIns="45718" tIns="45718" rIns="45718" bIns="45718" anchor="t"/>
          <a:lstStyle/>
          <a:p>
            <a:pPr marL="0" indent="0" defTabSz="411479">
              <a:spcBef>
                <a:spcPts val="1000"/>
              </a:spcBef>
              <a:buSzTx/>
              <a:buFont typeface="Arial"/>
              <a:buNone/>
              <a:defRPr b="1" sz="2100">
                <a:uFill>
                  <a:solidFill>
                    <a:srgbClr val="000000"/>
                  </a:solidFill>
                </a:uFill>
                <a:latin typeface="+mn-lt"/>
                <a:ea typeface="+mn-ea"/>
                <a:cs typeface="+mn-cs"/>
                <a:sym typeface="Helvetica"/>
              </a:defRPr>
            </a:pPr>
            <a:r>
              <a:t>In the music room:</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‘She made me sit down comfortably, and, crossing the room, so far as I could see, merely touched one or two screws, and at once the room was filled with the music of a grand organ anthem; filled, not flooded, for, by some means, the volume of melody had been per- fectly graduated to the size of the apartment. I listened, scarcely breathing, to the close. Such music, so perfectly rendered, I had never expected to hear. </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‘“Grand!” I cried, as the last great wave of sound broke and ebbed away into silence. “Bach must be at the keys of that organ; but where is the organ?”…</a:t>
            </a:r>
          </a:p>
          <a:p>
            <a:pPr marL="216568" indent="-216568" defTabSz="411479">
              <a:spcBef>
                <a:spcPts val="1000"/>
              </a:spcBef>
              <a:buSzPct val="100000"/>
              <a:defRPr sz="2100">
                <a:uFill>
                  <a:solidFill>
                    <a:srgbClr val="000000"/>
                  </a:solidFill>
                </a:uFill>
                <a:latin typeface="Times New Roman"/>
                <a:ea typeface="Times New Roman"/>
                <a:cs typeface="Times New Roman"/>
                <a:sym typeface="Times New Roman"/>
              </a:defRPr>
            </a:pPr>
            <a:r>
              <a:t>‘“There are a number of music rooms in the city, perfectly adapted acoustically to the different sorts of music. These halls are connected by telephone with all the houses of the city…. Any one of the four pieces now going on that you prefer, you can hear by merely pressing the button which will connect your house-wire with the hall where it is being rendered…”’</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The Limit of Human Felicity III"/>
          <p:cNvSpPr txBox="1"/>
          <p:nvPr>
            <p:ph type="title" idx="4294967295"/>
          </p:nvPr>
        </p:nvSpPr>
        <p:spPr>
          <a:xfrm>
            <a:off x="277663" y="-2"/>
            <a:ext cx="8572501" cy="1267126"/>
          </a:xfrm>
          <a:prstGeom prst="rect">
            <a:avLst/>
          </a:prstGeom>
        </p:spPr>
        <p:txBody>
          <a:bodyPr lIns="45718" tIns="45718" rIns="45718" bIns="45718"/>
          <a:lstStyle>
            <a:lvl1pPr defTabSz="356615">
              <a:defRPr sz="4600">
                <a:solidFill>
                  <a:srgbClr val="000080"/>
                </a:solidFill>
                <a:uFill>
                  <a:solidFill>
                    <a:srgbClr val="000000"/>
                  </a:solidFill>
                </a:uFill>
              </a:defRPr>
            </a:lvl1pPr>
          </a:lstStyle>
          <a:p>
            <a:pPr/>
            <a:r>
              <a:t>The Limit of Human Felicity III</a:t>
            </a:r>
          </a:p>
        </p:txBody>
      </p:sp>
      <p:sp>
        <p:nvSpPr>
          <p:cNvPr id="206" name="Four live orchestras you can listen to on the speakerphone!…"/>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Four live orchestras you can listen to on the speakerphone!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‘“It appears to me, Miss Leete,” I said, “that if we could have devised an arrangement for providing everybody with music in their homes, perfect in quality, unlimited in quantity, suited to every mood, and beginning and ceasing at will, we should have considered the limit of human felicity already attained, and ceased to strive for further improvements…”’</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Feminism"/>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Feminism</a:t>
            </a:r>
          </a:p>
        </p:txBody>
      </p:sp>
      <p:sp>
        <p:nvSpPr>
          <p:cNvPr id="209" name="The elimination of housework—and of the servant class:…"/>
          <p:cNvSpPr txBox="1"/>
          <p:nvPr>
            <p:ph type="body" idx="4294967295"/>
          </p:nvPr>
        </p:nvSpPr>
        <p:spPr>
          <a:xfrm>
            <a:off x="277663" y="1267121"/>
            <a:ext cx="8572501" cy="5397503"/>
          </a:xfrm>
          <a:prstGeom prst="rect">
            <a:avLst/>
          </a:prstGeom>
        </p:spPr>
        <p:txBody>
          <a:bodyPr lIns="45718" tIns="45718" rIns="45718" bIns="45718" anchor="t"/>
          <a:lstStyle/>
          <a:p>
            <a:pPr marL="0" indent="0" defTabSz="452627">
              <a:spcBef>
                <a:spcPts val="1100"/>
              </a:spcBef>
              <a:buSzTx/>
              <a:buFont typeface="Arial"/>
              <a:buNone/>
              <a:defRPr b="1" sz="2300">
                <a:uFill>
                  <a:solidFill>
                    <a:srgbClr val="000000"/>
                  </a:solidFill>
                </a:uFill>
                <a:latin typeface="+mn-lt"/>
                <a:ea typeface="+mn-ea"/>
                <a:cs typeface="+mn-cs"/>
                <a:sym typeface="Helvetica"/>
              </a:defRPr>
            </a:pPr>
            <a:r>
              <a:t>The elimination of housework—and of the servant class:</a:t>
            </a:r>
          </a:p>
          <a:p>
            <a:pPr marL="238224"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‘“Who does your house-work, then?” I asked. </a:t>
            </a:r>
          </a:p>
          <a:p>
            <a:pPr marL="238224"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‘“There is none to do,” said Mrs. Leete.… “Our washing is all done at public laundries at exces- sively cheap rates, and our cooking at public kitchens. The making and repairing of all we wear are done outside in public shops. Elec- tricity,* of course, takes the place of all fires and lighting. We choose houses no larger than we need, and furnish them so as to involve the minimum of trouble to keep them in order. We have no use for domestic servants….</a:t>
            </a:r>
          </a:p>
          <a:p>
            <a:pPr marL="238224" indent="-238224" defTabSz="452627">
              <a:spcBef>
                <a:spcPts val="1100"/>
              </a:spcBef>
              <a:buSzPct val="100000"/>
              <a:defRPr sz="2300">
                <a:uFill>
                  <a:solidFill>
                    <a:srgbClr val="000000"/>
                  </a:solidFill>
                </a:uFill>
                <a:latin typeface="Times New Roman"/>
                <a:ea typeface="Times New Roman"/>
                <a:cs typeface="Times New Roman"/>
                <a:sym typeface="Times New Roman"/>
              </a:defRPr>
            </a:pPr>
            <a:r>
              <a:t>‘“What a paradise for womankind the world must be now!” I exclaimed. “In my day, even wealth and unlimited servants did not enfranchise their possessors from household cares, while the women of the merely well-to-do and poorer classes lived and died martyrs to them…”’</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2. The View from 3000: Themes &amp; Big Ideas"/>
          <p:cNvSpPr txBox="1"/>
          <p:nvPr>
            <p:ph type="title" idx="4294967295"/>
          </p:nvPr>
        </p:nvSpPr>
        <p:spPr>
          <a:xfrm>
            <a:off x="277663" y="-2"/>
            <a:ext cx="8572501" cy="1267126"/>
          </a:xfrm>
          <a:prstGeom prst="rect">
            <a:avLst/>
          </a:prstGeom>
        </p:spPr>
        <p:txBody>
          <a:bodyPr lIns="45718" tIns="45718" rIns="45718" bIns="45718"/>
          <a:lstStyle>
            <a:lvl1pPr defTabSz="288036">
              <a:defRPr sz="3700">
                <a:uFill>
                  <a:solidFill>
                    <a:srgbClr val="000000"/>
                  </a:solidFill>
                </a:uFill>
              </a:defRPr>
            </a:lvl1pPr>
          </a:lstStyle>
          <a:p>
            <a:pPr/>
            <a:r>
              <a:t>The View from 3000: Themes &amp; Big Ideas</a:t>
            </a:r>
          </a:p>
        </p:txBody>
      </p:sp>
      <p:sp>
        <p:nvSpPr>
          <p:cNvPr id="212" name="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over the course of 1870-2016, spring……"/>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b="1" sz="1900">
                <a:uFill>
                  <a:solidFill>
                    <a:srgbClr val="000000"/>
                  </a:solidFill>
                </a:uFill>
                <a:latin typeface="+mn-lt"/>
                <a:ea typeface="+mn-ea"/>
                <a:cs typeface="+mn-cs"/>
                <a:sym typeface="Helvetica"/>
              </a:defRPr>
            </a:pPr>
            <a:r>
              <a:t>Science reaches critical mass and from it springs engineering—all of the engineering subdisciplines, including the management of human resources and of organizations. From a liberal political order spring national and then the global market economy. And from engineering and the market then, over the course of 1870-2016, spring…</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History was economic…</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Explosion of wealth…</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Cornucopia of technology…</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Demographic transition…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Feminist revolution…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Empowered tyrannies…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Wealth gulfs…</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Inclusion and hierarchy attenuation…</a:t>
            </a:r>
          </a:p>
          <a:p>
            <a:pPr marL="199724" indent="-199724" defTabSz="379474">
              <a:spcBef>
                <a:spcPts val="900"/>
              </a:spcBef>
              <a:buSzPct val="100000"/>
              <a:defRPr sz="1900">
                <a:uFill>
                  <a:solidFill>
                    <a:srgbClr val="000000"/>
                  </a:solidFill>
                </a:uFill>
                <a:latin typeface="Times New Roman"/>
                <a:ea typeface="Times New Roman"/>
                <a:cs typeface="Times New Roman"/>
                <a:sym typeface="Times New Roman"/>
              </a:defRPr>
            </a:pPr>
            <a:r>
              <a:t>Mismanagement and insecurity…</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Measuring Growth"/>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Measuring Growth</a:t>
            </a:r>
          </a:p>
        </p:txBody>
      </p:sp>
      <p:sp>
        <p:nvSpPr>
          <p:cNvPr id="215" name="Is it the case that British Queen Victoria I Hanover was a better queen but not a happier woman than Queen Elizabeth I Tudor?…"/>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Is it the case that British Queen Victoria I Hanover was a better queen but not a happier woman than Queen Elizabeth I Tudor?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Not sure</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Measuring Growth II"/>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Measuring Growth II</a:t>
            </a:r>
          </a:p>
        </p:txBody>
      </p:sp>
      <p:sp>
        <p:nvSpPr>
          <p:cNvPr id="218" name="What are my estimates of the rate of growth of economically-useful human knowledge over 1-1500, 1500-1800, 1800-1870, and 1870-2000?…"/>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What are my estimates of the rate of growth of economically-useful human knowledge over 1-1500, 1500-1800, 1800-1870, and 1870-2000?</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0.02%/year, 0.2%/year, 0.5%/year, and 0.8%/year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0.000%/year, 0.02%/year, 0.2%/year, and 0.8%/year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0.02%/year, 0.2%/year, 0.8%/year, and 2.3%/year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0.2%/year, 0.8%/year, 2.3%/year, and 4.7%/year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What Is the Key Factor in the Explosion of Wealth in the 20th Century?"/>
          <p:cNvSpPr txBox="1"/>
          <p:nvPr>
            <p:ph type="title" idx="4294967295"/>
          </p:nvPr>
        </p:nvSpPr>
        <p:spPr>
          <a:xfrm>
            <a:off x="277663" y="-2"/>
            <a:ext cx="8572501" cy="1267126"/>
          </a:xfrm>
          <a:prstGeom prst="rect">
            <a:avLst/>
          </a:prstGeom>
        </p:spPr>
        <p:txBody>
          <a:bodyPr lIns="45718" tIns="45718" rIns="45718" bIns="45718"/>
          <a:lstStyle>
            <a:lvl1pPr defTabSz="269747">
              <a:defRPr sz="3500">
                <a:solidFill>
                  <a:srgbClr val="000080"/>
                </a:solidFill>
                <a:uFill>
                  <a:solidFill>
                    <a:srgbClr val="000000"/>
                  </a:solidFill>
                </a:uFill>
              </a:defRPr>
            </a:lvl1pPr>
          </a:lstStyle>
          <a:p>
            <a:pPr/>
            <a:r>
              <a:t>What Is the Key Factor in the Explosion of Wealth in the 20th Century?</a:t>
            </a:r>
          </a:p>
        </p:txBody>
      </p:sp>
      <p:sp>
        <p:nvSpPr>
          <p:cNvPr id="221" name="Yes, many things contributed. But suppose you have to pick just one"/>
          <p:cNvSpPr txBox="1"/>
          <p:nvPr>
            <p:ph type="body" idx="4294967295"/>
          </p:nvPr>
        </p:nvSpPr>
        <p:spPr>
          <a:xfrm>
            <a:off x="277663" y="1267121"/>
            <a:ext cx="8572501" cy="5397503"/>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n-lt"/>
                <a:ea typeface="+mn-ea"/>
                <a:cs typeface="+mn-cs"/>
                <a:sym typeface="Helvetica"/>
              </a:defRPr>
            </a:lvl1pPr>
          </a:lstStyle>
          <a:p>
            <a:pPr/>
            <a:r>
              <a:t>Yes, many things contributed. But suppose you have to pick just one</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What Are the Four Factors That I See as Making for the Explosion of Wealth in the 20th Century?"/>
          <p:cNvSpPr txBox="1"/>
          <p:nvPr>
            <p:ph type="title" idx="4294967295"/>
          </p:nvPr>
        </p:nvSpPr>
        <p:spPr>
          <a:xfrm>
            <a:off x="277663" y="-2"/>
            <a:ext cx="8572501" cy="1267126"/>
          </a:xfrm>
          <a:prstGeom prst="rect">
            <a:avLst/>
          </a:prstGeom>
        </p:spPr>
        <p:txBody>
          <a:bodyPr lIns="45718" tIns="45718" rIns="45718" bIns="45718"/>
          <a:lstStyle>
            <a:lvl1pPr defTabSz="219454">
              <a:defRPr sz="2800">
                <a:solidFill>
                  <a:srgbClr val="000080"/>
                </a:solidFill>
                <a:uFill>
                  <a:solidFill>
                    <a:srgbClr val="000000"/>
                  </a:solidFill>
                </a:uFill>
              </a:defRPr>
            </a:lvl1pPr>
          </a:lstStyle>
          <a:p>
            <a:pPr/>
            <a:r>
              <a:t>What Are the Four Factors That I See as Making for the Explosion of Wealth in the 20th Century?</a:t>
            </a:r>
          </a:p>
        </p:txBody>
      </p:sp>
      <p:sp>
        <p:nvSpPr>
          <p:cNvPr id="224" name="Yes, there are many, many more things that contributed. But suppose you have to pick just four:"/>
          <p:cNvSpPr txBox="1"/>
          <p:nvPr>
            <p:ph type="body" idx="4294967295"/>
          </p:nvPr>
        </p:nvSpPr>
        <p:spPr>
          <a:xfrm>
            <a:off x="277663" y="1267121"/>
            <a:ext cx="8572501" cy="5397503"/>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n-lt"/>
                <a:ea typeface="+mn-ea"/>
                <a:cs typeface="+mn-cs"/>
                <a:sym typeface="Helvetica"/>
              </a:defRPr>
            </a:lvl1pPr>
          </a:lstStyle>
          <a:p>
            <a:pPr/>
            <a:r>
              <a:t>Yes, there are many, many more things that contributed. But suppose you have to pick just four:</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Popular Government and the Market Economy: Prioritize Freedom</a:t>
            </a:r>
          </a:p>
        </p:txBody>
      </p:sp>
      <p:sp>
        <p:nvSpPr>
          <p:cNvPr id="54"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n-lt"/>
                <a:ea typeface="+mn-ea"/>
                <a:cs typeface="+mn-cs"/>
                <a:sym typeface="Helvetica"/>
              </a:defRPr>
            </a:pPr>
            <a:r>
              <a:t>Friedrich von Hayek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 free society cannot be a just one…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To demand both is to commit a category mistake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“[Any] principle of distributive justice, once introduced, would not be fulfilled until the whole of society was organized in accordance with it. This would produce a kind of society which in all essential respects would be the opposite of a free society…”</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Freedom as priority…</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&amp; (fortunately) freedom brings prosperity</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Demography"/>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Demography</a:t>
            </a:r>
          </a:p>
        </p:txBody>
      </p:sp>
      <p:sp>
        <p:nvSpPr>
          <p:cNvPr id="227" name="What is the “demographic transition”?"/>
          <p:cNvSpPr txBox="1"/>
          <p:nvPr>
            <p:ph type="body" idx="4294967295"/>
          </p:nvPr>
        </p:nvSpPr>
        <p:spPr>
          <a:xfrm>
            <a:off x="277663" y="1267121"/>
            <a:ext cx="8572501" cy="5397503"/>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n-lt"/>
                <a:ea typeface="+mn-ea"/>
                <a:cs typeface="+mn-cs"/>
                <a:sym typeface="Helvetica"/>
              </a:defRPr>
            </a:lvl1pPr>
          </a:lstStyle>
          <a:p>
            <a:pPr/>
            <a:r>
              <a:t>What is the “demographic transition”?</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Demography II"/>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Demography II</a:t>
            </a:r>
          </a:p>
        </p:txBody>
      </p:sp>
      <p:sp>
        <p:nvSpPr>
          <p:cNvPr id="230" name="What is the principal cause of the demographic transition?…"/>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What is the principal cause of the demographic transition?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Female wealth and control of property.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Female literacy.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Falling infant and child mortality.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Land shortages and high unemployment.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Something else.</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Feminism"/>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Feminism</a:t>
            </a:r>
          </a:p>
        </p:txBody>
      </p:sp>
      <p:sp>
        <p:nvSpPr>
          <p:cNvPr id="233" name="How many pregnancies do we think Abigail Smith Adams had between when she was 20 and 34?…"/>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How many pregnancies do we think Abigail Smith Adams had between when she was 20 and 34?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6.</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8.</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18.</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Empowered Tyrannies II"/>
          <p:cNvSpPr txBox="1"/>
          <p:nvPr>
            <p:ph type="title" idx="4294967295"/>
          </p:nvPr>
        </p:nvSpPr>
        <p:spPr>
          <a:xfrm>
            <a:off x="277663" y="-2"/>
            <a:ext cx="8572501" cy="1267126"/>
          </a:xfrm>
          <a:prstGeom prst="rect">
            <a:avLst/>
          </a:prstGeom>
        </p:spPr>
        <p:txBody>
          <a:bodyPr lIns="45718" tIns="45718" rIns="45718" bIns="45718"/>
          <a:lstStyle>
            <a:lvl1pPr defTabSz="443483">
              <a:defRPr sz="5800">
                <a:solidFill>
                  <a:srgbClr val="000080"/>
                </a:solidFill>
                <a:uFill>
                  <a:solidFill>
                    <a:srgbClr val="000000"/>
                  </a:solidFill>
                </a:uFill>
              </a:defRPr>
            </a:lvl1pPr>
          </a:lstStyle>
          <a:p>
            <a:pPr/>
            <a:r>
              <a:t>Empowered Tyrannies II</a:t>
            </a:r>
          </a:p>
        </p:txBody>
      </p:sp>
      <p:sp>
        <p:nvSpPr>
          <p:cNvPr id="236" name="How many world leaders are members of the 10-million club?…"/>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How many world leaders are members of the 10-million club?</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6.</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8.</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18.</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Wealth Gulf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Wealth Gulfs</a:t>
            </a:r>
          </a:p>
        </p:txBody>
      </p:sp>
      <p:sp>
        <p:nvSpPr>
          <p:cNvPr id="239" name="What fraction of humanity has not climbed onto the “escalator to modernity”?…"/>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What fraction of humanity has not climbed onto the “escalator to modernity”?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50%</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75%</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We cannot yet tell.</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Inclusion and Hierarchy Attenuation"/>
          <p:cNvSpPr txBox="1"/>
          <p:nvPr>
            <p:ph type="title" idx="4294967295"/>
          </p:nvPr>
        </p:nvSpPr>
        <p:spPr>
          <a:xfrm>
            <a:off x="277663" y="-2"/>
            <a:ext cx="8572501" cy="1267126"/>
          </a:xfrm>
          <a:prstGeom prst="rect">
            <a:avLst/>
          </a:prstGeom>
        </p:spPr>
        <p:txBody>
          <a:bodyPr lIns="45718" tIns="45718" rIns="45718" bIns="45718"/>
          <a:lstStyle>
            <a:lvl1pPr defTabSz="292606">
              <a:defRPr sz="3800">
                <a:solidFill>
                  <a:srgbClr val="000080"/>
                </a:solidFill>
                <a:uFill>
                  <a:solidFill>
                    <a:srgbClr val="000000"/>
                  </a:solidFill>
                </a:uFill>
              </a:defRPr>
            </a:lvl1pPr>
          </a:lstStyle>
          <a:p>
            <a:pPr/>
            <a:r>
              <a:t>Inclusion and Hierarchy Attenuation</a:t>
            </a:r>
          </a:p>
        </p:txBody>
      </p:sp>
      <p:sp>
        <p:nvSpPr>
          <p:cNvPr id="242" name="At the start of the 1970s, future President Ronald Reagan said that diplomats from Tanzania appeared uncomfortable:…"/>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At the start of the 1970s, future President Ronald Reagan said that diplomats from Tanzania appeared uncomfortable: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resisting pressure to vote with the Soviet Union at the United Nations.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making small talk with New York socialites.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wearing shoes.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in formal tuxedos.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Economic Mismanagement and Insecurity"/>
          <p:cNvSpPr txBox="1"/>
          <p:nvPr>
            <p:ph type="title" idx="4294967295"/>
          </p:nvPr>
        </p:nvSpPr>
        <p:spPr>
          <a:xfrm>
            <a:off x="277663" y="-2"/>
            <a:ext cx="8572501" cy="1267126"/>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Economic Mismanagement and Insecurity</a:t>
            </a:r>
          </a:p>
        </p:txBody>
      </p:sp>
      <p:sp>
        <p:nvSpPr>
          <p:cNvPr id="245" name="Karl Polanyi argued that people have rights to what things that the market economy turns into “commodities”?…"/>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Karl Polanyi argued that people have rights to what things that the market economy turns into “commodities”?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land (a stable community), labor (a “just” income), and finance (a stable economic place).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labor (a “just” income), finance (a stable economic place), and property (the ability to keep what you earn).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labor (a “just” income), finance (a stable economic place), and respect (deference from your peers).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land (a stable community), property (the ability to keep what you earn), and finance (a stable economic place).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Economic Mismanagement and Insecurity II"/>
          <p:cNvSpPr txBox="1"/>
          <p:nvPr>
            <p:ph type="title" idx="4294967295"/>
          </p:nvPr>
        </p:nvSpPr>
        <p:spPr>
          <a:xfrm>
            <a:off x="277663" y="-2"/>
            <a:ext cx="8572501" cy="1267126"/>
          </a:xfrm>
          <a:prstGeom prst="rect">
            <a:avLst/>
          </a:prstGeom>
        </p:spPr>
        <p:txBody>
          <a:bodyPr lIns="45718" tIns="45718" rIns="45718" bIns="45718"/>
          <a:lstStyle>
            <a:lvl1pPr defTabSz="288036">
              <a:defRPr sz="3700">
                <a:solidFill>
                  <a:srgbClr val="000080"/>
                </a:solidFill>
                <a:uFill>
                  <a:solidFill>
                    <a:srgbClr val="000000"/>
                  </a:solidFill>
                </a:uFill>
              </a:defRPr>
            </a:lvl1pPr>
          </a:lstStyle>
          <a:p>
            <a:pPr/>
            <a:r>
              <a:t>Economic Mismanagement and Insecurity II</a:t>
            </a:r>
          </a:p>
        </p:txBody>
      </p:sp>
      <p:sp>
        <p:nvSpPr>
          <p:cNvPr id="248" name="According to Karl Polanyi, what rights does the market economy respect?…"/>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According to Karl Polanyi, what rights does the market economy respect?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land (a stable community).</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labor (a “just” income).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finance (a stable economic place).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rights to property (the ability to keep what you earn).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Popular Government and the Market Economy: Society’s Revenge</a:t>
            </a:r>
          </a:p>
        </p:txBody>
      </p:sp>
      <p:sp>
        <p:nvSpPr>
          <p:cNvPr id="57"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16052">
              <a:spcBef>
                <a:spcPts val="1000"/>
              </a:spcBef>
              <a:buSzTx/>
              <a:buFont typeface="Arial"/>
              <a:buNone/>
              <a:defRPr b="1" sz="2730">
                <a:uFill>
                  <a:solidFill>
                    <a:srgbClr val="000000"/>
                  </a:solidFill>
                </a:uFill>
                <a:latin typeface="+mn-lt"/>
                <a:ea typeface="+mn-ea"/>
                <a:cs typeface="+mn-cs"/>
                <a:sym typeface="Helvetica"/>
              </a:defRPr>
            </a:pPr>
            <a:r>
              <a:t>Karl Polanyi</a:t>
            </a:r>
          </a:p>
          <a:p>
            <a:pPr marL="218974" indent="-218974" defTabSz="416052">
              <a:spcBef>
                <a:spcPts val="1000"/>
              </a:spcBef>
              <a:buSzPct val="100000"/>
              <a:defRPr sz="2184">
                <a:uFill>
                  <a:solidFill>
                    <a:srgbClr val="000000"/>
                  </a:solidFill>
                </a:uFill>
                <a:latin typeface="Times New Roman"/>
                <a:ea typeface="Times New Roman"/>
                <a:cs typeface="Times New Roman"/>
                <a:sym typeface="Times New Roman"/>
              </a:defRPr>
            </a:pPr>
            <a:r>
              <a:t>People think they have rights—to stable, supportive, nurturing communities; to incomes commensurate with their skills and status; and to money flows that will provide economic stability…</a:t>
            </a:r>
          </a:p>
          <a:p>
            <a:pPr marL="218974" indent="-218974" defTabSz="416052">
              <a:spcBef>
                <a:spcPts val="1000"/>
              </a:spcBef>
              <a:buSzPct val="100000"/>
              <a:defRPr sz="2184">
                <a:uFill>
                  <a:solidFill>
                    <a:srgbClr val="000000"/>
                  </a:solidFill>
                </a:uFill>
                <a:latin typeface="Times New Roman"/>
                <a:ea typeface="Times New Roman"/>
                <a:cs typeface="Times New Roman"/>
                <a:sym typeface="Times New Roman"/>
              </a:defRPr>
            </a:pPr>
            <a:r>
              <a:t>But a market society turns these things—land, labor, and finance—into commodities…</a:t>
            </a:r>
          </a:p>
          <a:p>
            <a:pPr marL="218974" indent="-218974" defTabSz="416052">
              <a:spcBef>
                <a:spcPts val="1000"/>
              </a:spcBef>
              <a:buSzPct val="100000"/>
              <a:defRPr sz="2184">
                <a:uFill>
                  <a:solidFill>
                    <a:srgbClr val="000000"/>
                  </a:solidFill>
                </a:uFill>
                <a:latin typeface="Times New Roman"/>
                <a:ea typeface="Times New Roman"/>
                <a:cs typeface="Times New Roman"/>
                <a:sym typeface="Times New Roman"/>
              </a:defRPr>
            </a:pPr>
            <a:r>
              <a:t>But they are not </a:t>
            </a:r>
            <a:r>
              <a:rPr i="1"/>
              <a:t>real</a:t>
            </a:r>
            <a:r>
              <a:t> commodities, they are </a:t>
            </a:r>
            <a:r>
              <a:rPr i="1"/>
              <a:t>fictitious </a:t>
            </a:r>
            <a:r>
              <a:t>commodities</a:t>
            </a:r>
          </a:p>
          <a:p>
            <a:pPr marL="218974" indent="-218974" defTabSz="416052">
              <a:spcBef>
                <a:spcPts val="1000"/>
              </a:spcBef>
              <a:buSzPct val="100000"/>
              <a:defRPr sz="2184">
                <a:uFill>
                  <a:solidFill>
                    <a:srgbClr val="000000"/>
                  </a:solidFill>
                </a:uFill>
                <a:latin typeface="Times New Roman"/>
                <a:ea typeface="Times New Roman"/>
                <a:cs typeface="Times New Roman"/>
                <a:sym typeface="Times New Roman"/>
              </a:defRPr>
            </a:pPr>
            <a:r>
              <a:t>And so you get your rights only if they satisfy a market profitability test</a:t>
            </a:r>
          </a:p>
          <a:p>
            <a:pPr marL="218974" indent="-218974" defTabSz="416052">
              <a:spcBef>
                <a:spcPts val="1000"/>
              </a:spcBef>
              <a:buSzPct val="100000"/>
              <a:defRPr sz="2184">
                <a:uFill>
                  <a:solidFill>
                    <a:srgbClr val="000000"/>
                  </a:solidFill>
                </a:uFill>
                <a:latin typeface="Times New Roman"/>
                <a:ea typeface="Times New Roman"/>
                <a:cs typeface="Times New Roman"/>
                <a:sym typeface="Times New Roman"/>
              </a:defRPr>
            </a:pPr>
            <a:r>
              <a:t>The only rights a market society respects are property rights:</a:t>
            </a:r>
          </a:p>
          <a:p>
            <a:pPr lvl="1" marL="565684" indent="-218974" defTabSz="416052">
              <a:spcBef>
                <a:spcPts val="1000"/>
              </a:spcBef>
              <a:buSzPct val="100000"/>
              <a:defRPr sz="2184">
                <a:uFill>
                  <a:solidFill>
                    <a:srgbClr val="000000"/>
                  </a:solidFill>
                </a:uFill>
                <a:latin typeface="Times New Roman"/>
                <a:ea typeface="Times New Roman"/>
                <a:cs typeface="Times New Roman"/>
                <a:sym typeface="Times New Roman"/>
              </a:defRPr>
            </a:pPr>
            <a:r>
              <a:t>&amp; the only property rights that are worth anything are those that help you produce things from which rich people have a serious jones</a:t>
            </a:r>
          </a:p>
          <a:p>
            <a:pPr marL="218974" indent="-218974" defTabSz="416052">
              <a:spcBef>
                <a:spcPts val="1000"/>
              </a:spcBef>
              <a:buSzPct val="100000"/>
              <a:defRPr sz="2184">
                <a:uFill>
                  <a:solidFill>
                    <a:srgbClr val="000000"/>
                  </a:solidFill>
                </a:uFill>
                <a:latin typeface="Times New Roman"/>
                <a:ea typeface="Times New Roman"/>
                <a:cs typeface="Times New Roman"/>
                <a:sym typeface="Times New Roman"/>
              </a:defRPr>
            </a:pPr>
            <a:r>
              <a:t>Society will have its revenge: it will protect itself against the market logic, somehow, some way…</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Digression: 5 Thinkers</a:t>
            </a:r>
          </a:p>
        </p:txBody>
      </p:sp>
      <p:sp>
        <p:nvSpPr>
          <p:cNvPr id="60"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01752">
              <a:spcBef>
                <a:spcPts val="700"/>
              </a:spcBef>
              <a:buSzTx/>
              <a:buFont typeface="Arial"/>
              <a:buNone/>
              <a:defRPr b="1" sz="1980">
                <a:uFill>
                  <a:solidFill>
                    <a:srgbClr val="000000"/>
                  </a:solidFill>
                </a:uFill>
                <a:latin typeface="+mn-lt"/>
                <a:ea typeface="+mn-ea"/>
                <a:cs typeface="+mn-cs"/>
                <a:sym typeface="Helvetica"/>
              </a:defRPr>
            </a:pPr>
            <a:r>
              <a:t>Who shape my thought about the long 20th century—and how should, I think, shape yours</a:t>
            </a:r>
          </a:p>
          <a:p>
            <a:pPr marL="158816" indent="-158816" defTabSz="301752">
              <a:spcBef>
                <a:spcPts val="700"/>
              </a:spcBef>
              <a:buSzPct val="100000"/>
              <a:defRPr sz="1584">
                <a:uFill>
                  <a:solidFill>
                    <a:srgbClr val="000000"/>
                  </a:solidFill>
                </a:uFill>
                <a:latin typeface="Times New Roman"/>
                <a:ea typeface="Times New Roman"/>
                <a:cs typeface="Times New Roman"/>
                <a:sym typeface="Times New Roman"/>
              </a:defRPr>
            </a:pPr>
            <a:r>
              <a:t>Beware! They are all deeply flawed…</a:t>
            </a:r>
          </a:p>
          <a:p>
            <a:pPr marL="158816" indent="-158816" defTabSz="301752">
              <a:spcBef>
                <a:spcPts val="700"/>
              </a:spcBef>
              <a:buSzPct val="100000"/>
              <a:defRPr sz="1584">
                <a:uFill>
                  <a:solidFill>
                    <a:srgbClr val="000000"/>
                  </a:solidFill>
                </a:uFill>
                <a:latin typeface="Times New Roman"/>
                <a:ea typeface="Times New Roman"/>
                <a:cs typeface="Times New Roman"/>
                <a:sym typeface="Times New Roman"/>
              </a:defRPr>
            </a:pPr>
            <a:r>
              <a:t>But they are also geniuses, each in his way…</a:t>
            </a:r>
          </a:p>
          <a:p>
            <a:pPr marL="158816" indent="-158816" defTabSz="301752">
              <a:spcBef>
                <a:spcPts val="700"/>
              </a:spcBef>
              <a:buSzPct val="100000"/>
              <a:defRPr sz="1584">
                <a:uFill>
                  <a:solidFill>
                    <a:srgbClr val="000000"/>
                  </a:solidFill>
                </a:uFill>
                <a:latin typeface="Times New Roman"/>
                <a:ea typeface="Times New Roman"/>
                <a:cs typeface="Times New Roman"/>
                <a:sym typeface="Times New Roman"/>
              </a:defRPr>
            </a:pPr>
            <a:r>
              <a:t>Beware of their followers! An iron law of ideology: a thinker’s most extravagant and aggressive followers will latch onto the stupidest and most shortsighted and wrong of their doctrines…</a:t>
            </a:r>
          </a:p>
          <a:p>
            <a:pPr marL="158816" indent="-158816" defTabSz="301752">
              <a:spcBef>
                <a:spcPts val="700"/>
              </a:spcBef>
              <a:buSzPct val="100000"/>
              <a:defRPr sz="1584">
                <a:uFill>
                  <a:solidFill>
                    <a:srgbClr val="000000"/>
                  </a:solidFill>
                </a:uFill>
                <a:latin typeface="Times New Roman"/>
                <a:ea typeface="Times New Roman"/>
                <a:cs typeface="Times New Roman"/>
                <a:sym typeface="Times New Roman"/>
              </a:defRPr>
            </a:pPr>
            <a:r>
              <a:t>In historical order: Marx, Keynes, Hayek, Polanyi, Gellner</a:t>
            </a:r>
          </a:p>
          <a:p>
            <a:pPr marL="158816" indent="-158816" defTabSz="301752">
              <a:spcBef>
                <a:spcPts val="700"/>
              </a:spcBef>
              <a:buSzPct val="100000"/>
              <a:defRPr sz="1584">
                <a:uFill>
                  <a:solidFill>
                    <a:srgbClr val="000000"/>
                  </a:solidFill>
                </a:uFill>
                <a:latin typeface="Times New Roman"/>
                <a:ea typeface="Times New Roman"/>
                <a:cs typeface="Times New Roman"/>
                <a:sym typeface="Times New Roman"/>
              </a:defRPr>
            </a:pPr>
            <a:r>
              <a:t>The other three thinkers:</a:t>
            </a:r>
          </a:p>
          <a:p>
            <a:pPr lvl="1" marL="410276" indent="-158816" defTabSz="301752">
              <a:spcBef>
                <a:spcPts val="700"/>
              </a:spcBef>
              <a:buSzPct val="100000"/>
              <a:defRPr sz="1584">
                <a:uFill>
                  <a:solidFill>
                    <a:srgbClr val="000000"/>
                  </a:solidFill>
                </a:uFill>
                <a:latin typeface="Times New Roman"/>
                <a:ea typeface="Times New Roman"/>
                <a:cs typeface="Times New Roman"/>
                <a:sym typeface="Times New Roman"/>
              </a:defRPr>
            </a:pPr>
            <a:r>
              <a:rPr b="1"/>
              <a:t>Keynes</a:t>
            </a:r>
            <a:r>
              <a:t>: All that we need is technical adjustments to our system. Then the kngdom of freedom and prosperity will be within our grasp—and our major problems will no longer be economic one</a:t>
            </a:r>
          </a:p>
          <a:p>
            <a:pPr lvl="1" marL="410276" indent="-158816" defTabSz="301752">
              <a:spcBef>
                <a:spcPts val="700"/>
              </a:spcBef>
              <a:buSzPct val="100000"/>
              <a:defRPr sz="1584">
                <a:uFill>
                  <a:solidFill>
                    <a:srgbClr val="000000"/>
                  </a:solidFill>
                </a:uFill>
                <a:latin typeface="Times New Roman"/>
                <a:ea typeface="Times New Roman"/>
                <a:cs typeface="Times New Roman"/>
                <a:sym typeface="Times New Roman"/>
              </a:defRPr>
            </a:pPr>
            <a:r>
              <a:rPr b="1"/>
              <a:t>Gellner</a:t>
            </a:r>
            <a:r>
              <a:t>: The energy that most 19th century thinkers thought would go to “class“ went to “ethnos“ or “umma“ instead. The construction of ideological legitimations that makes sense both to dominants and into submissive who nevertheless believe they are part of some in-group is the key to understanding how societies stabilize themselves</a:t>
            </a:r>
          </a:p>
          <a:p>
            <a:pPr lvl="1" marL="410276" indent="-158816" defTabSz="301752">
              <a:spcBef>
                <a:spcPts val="700"/>
              </a:spcBef>
              <a:buSzPct val="100000"/>
              <a:defRPr sz="1584">
                <a:uFill>
                  <a:solidFill>
                    <a:srgbClr val="000000"/>
                  </a:solidFill>
                </a:uFill>
                <a:latin typeface="Times New Roman"/>
                <a:ea typeface="Times New Roman"/>
                <a:cs typeface="Times New Roman"/>
                <a:sym typeface="Times New Roman"/>
              </a:defRPr>
            </a:pPr>
            <a:r>
              <a:rPr b="1"/>
              <a:t>Marx</a:t>
            </a:r>
            <a:r>
              <a:t>: Only the market economy will focus society’s energy on paying through the nose to boost the economy’s capital stock and to harvest the fruits of science and technology and then deploy them in production. But because the only demand  in a market economy that matter are effective demands, the market economy also becomes a more “effective” means of slavery, for private property leads the proletariat to enslave themselves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Hayek and Polanyi</a:t>
            </a:r>
          </a:p>
        </p:txBody>
      </p:sp>
      <p:sp>
        <p:nvSpPr>
          <p:cNvPr id="63"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n-lt"/>
                <a:ea typeface="+mn-ea"/>
                <a:cs typeface="+mn-cs"/>
                <a:sym typeface="Helvetica"/>
              </a:defRPr>
            </a:pPr>
            <a:r>
              <a:t>Thumbnails on our first two:</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rPr b="1"/>
              <a:t>Hayek</a:t>
            </a:r>
            <a:r>
              <a:t>: </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Only the market economy can use society’s knowledge. </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But the market economy cannot produce “social justice” and should not be asked to try—in fact, we need to recognize that all we can attain is freedom, and that will bring general prosperity, but that justice will be forever outside our reach</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rPr b="1"/>
              <a:t>Polanyi</a:t>
            </a:r>
            <a:r>
              <a:t>: </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market economy turns land, labor, and finance into “fictitious commodities”</a:t>
            </a:r>
          </a:p>
          <a:p>
            <a:pPr lvl="1" marL="621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Society will have its revenge via a “double movement”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